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9" r:id="rId2"/>
    <p:sldId id="274" r:id="rId3"/>
    <p:sldId id="276" r:id="rId4"/>
    <p:sldId id="277" r:id="rId5"/>
    <p:sldId id="278" r:id="rId6"/>
    <p:sldId id="279" r:id="rId7"/>
    <p:sldId id="290" r:id="rId8"/>
    <p:sldId id="280" r:id="rId9"/>
    <p:sldId id="281" r:id="rId10"/>
    <p:sldId id="282" r:id="rId11"/>
    <p:sldId id="283" r:id="rId12"/>
    <p:sldId id="286" r:id="rId13"/>
    <p:sldId id="287" r:id="rId14"/>
    <p:sldId id="288" r:id="rId15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2F40"/>
    <a:srgbClr val="990000"/>
    <a:srgbClr val="F7E10B"/>
    <a:srgbClr val="D2CD00"/>
    <a:srgbClr val="00FF00"/>
    <a:srgbClr val="00CC00"/>
    <a:srgbClr val="00FFFF"/>
    <a:srgbClr val="FF00FF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664" autoAdjust="0"/>
    <p:restoredTop sz="90929"/>
  </p:normalViewPr>
  <p:slideViewPr>
    <p:cSldViewPr>
      <p:cViewPr varScale="1">
        <p:scale>
          <a:sx n="103" d="100"/>
          <a:sy n="103" d="100"/>
        </p:scale>
        <p:origin x="145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79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99" tIns="48049" rIns="96099" bIns="48049" numCol="1" anchor="t" anchorCtr="0" compatLnSpc="1">
            <a:prstTxWarp prst="textNoShape">
              <a:avLst/>
            </a:prstTxWarp>
          </a:bodyPr>
          <a:lstStyle>
            <a:lvl1pPr algn="l" defTabSz="961248">
              <a:defRPr sz="1300"/>
            </a:lvl1pPr>
          </a:lstStyle>
          <a:p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0" y="0"/>
            <a:ext cx="3169920" cy="479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99" tIns="48049" rIns="96099" bIns="48049" numCol="1" anchor="t" anchorCtr="0" compatLnSpc="1">
            <a:prstTxWarp prst="textNoShape">
              <a:avLst/>
            </a:prstTxWarp>
          </a:bodyPr>
          <a:lstStyle>
            <a:lvl1pPr algn="r" defTabSz="961248">
              <a:defRPr sz="1300"/>
            </a:lvl1pPr>
          </a:lstStyle>
          <a:p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568"/>
            <a:ext cx="3169920" cy="479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99" tIns="48049" rIns="96099" bIns="48049" numCol="1" anchor="b" anchorCtr="0" compatLnSpc="1">
            <a:prstTxWarp prst="textNoShape">
              <a:avLst/>
            </a:prstTxWarp>
          </a:bodyPr>
          <a:lstStyle>
            <a:lvl1pPr algn="l" defTabSz="961248">
              <a:defRPr sz="1300"/>
            </a:lvl1pPr>
          </a:lstStyle>
          <a:p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0" y="9121568"/>
            <a:ext cx="3169920" cy="479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99" tIns="48049" rIns="96099" bIns="48049" numCol="1" anchor="b" anchorCtr="0" compatLnSpc="1">
            <a:prstTxWarp prst="textNoShape">
              <a:avLst/>
            </a:prstTxWarp>
          </a:bodyPr>
          <a:lstStyle>
            <a:lvl1pPr algn="r" defTabSz="961248">
              <a:defRPr sz="1300"/>
            </a:lvl1pPr>
          </a:lstStyle>
          <a:p>
            <a:fld id="{EFA7F986-2388-4156-A3FE-0CA05BEE6C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904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93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170" tIns="49085" rIns="98170" bIns="49085" numCol="1" anchor="t" anchorCtr="0" compatLnSpc="1">
            <a:prstTxWarp prst="textNoShape">
              <a:avLst/>
            </a:prstTxWarp>
          </a:bodyPr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280" y="0"/>
            <a:ext cx="3169920" cy="493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170" tIns="49085" rIns="98170" bIns="49085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563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46188" y="739775"/>
            <a:ext cx="4822825" cy="3617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0" y="4522242"/>
            <a:ext cx="5364480" cy="4357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170" tIns="49085" rIns="98170" bIns="490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6707"/>
            <a:ext cx="3169920" cy="493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170" tIns="49085" rIns="98170" bIns="49085" numCol="1" anchor="b" anchorCtr="0" compatLnSpc="1">
            <a:prstTxWarp prst="textNoShape">
              <a:avLst/>
            </a:prstTxWarp>
          </a:bodyPr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0" y="9126707"/>
            <a:ext cx="3169920" cy="493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170" tIns="49085" rIns="98170" bIns="49085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D649E6CB-D1EF-4A14-B41F-183833849E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5604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9E6CB-D1EF-4A14-B41F-183833849E7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1846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9E6CB-D1EF-4A14-B41F-183833849E7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1677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9E6CB-D1EF-4A14-B41F-183833849E7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1734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9E6CB-D1EF-4A14-B41F-183833849E7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065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9E6CB-D1EF-4A14-B41F-183833849E7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9648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9E6CB-D1EF-4A14-B41F-183833849E7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593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9E6CB-D1EF-4A14-B41F-183833849E7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334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9E6CB-D1EF-4A14-B41F-183833849E7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813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9E6CB-D1EF-4A14-B41F-183833849E7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9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9E6CB-D1EF-4A14-B41F-183833849E7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1139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9E6CB-D1EF-4A14-B41F-183833849E7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5650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9E6CB-D1EF-4A14-B41F-183833849E7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3381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9E6CB-D1EF-4A14-B41F-183833849E7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4269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9E6CB-D1EF-4A14-B41F-183833849E7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520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F6A4F6-7B2D-48D8-B48B-037B595C0E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71BB60-5243-41CC-BF95-0D254575CF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B7E37-4F55-4B1A-ADED-B079A54FBE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677F51-12D0-444C-A30F-BBC08D9AFF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29AAD-E055-448A-9731-1D65B86505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005997-D5FA-4933-87F3-06B37EAF98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AB770A-5599-4AAB-A296-72EE64E7DD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DCEEE-7721-490D-A36F-7673444514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1ACCC-E523-4B8B-8191-9771164D40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7C0BB2-1488-4F43-8760-C6F9521477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B08F5C-41E7-436C-83DC-A03B274616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8C111C6-C32D-4634-AF2D-A09DE756BBB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381000" y="1740694"/>
            <a:ext cx="8229600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782F40"/>
                </a:solidFill>
                <a:latin typeface="Arial" pitchFamily="34" charset="0"/>
                <a:cs typeface="Arial" pitchFamily="34" charset="0"/>
              </a:rPr>
              <a:t>Edwin F. Hilinski</a:t>
            </a:r>
          </a:p>
          <a:p>
            <a:r>
              <a:rPr lang="en-US" sz="1800" b="1" i="1" dirty="0">
                <a:solidFill>
                  <a:srgbClr val="782F40"/>
                </a:solidFill>
                <a:latin typeface="Arial" pitchFamily="34" charset="0"/>
                <a:cs typeface="Arial" pitchFamily="34" charset="0"/>
              </a:rPr>
              <a:t>NSF-REU Site: Sunshine Institute for the Interaction of Light with Matter</a:t>
            </a:r>
          </a:p>
          <a:p>
            <a:r>
              <a:rPr lang="en-US" sz="1800" b="1" i="1" dirty="0">
                <a:solidFill>
                  <a:srgbClr val="782F40"/>
                </a:solidFill>
                <a:latin typeface="Arial" pitchFamily="34" charset="0"/>
                <a:cs typeface="Arial" pitchFamily="34" charset="0"/>
              </a:rPr>
              <a:t>Department of Chemistry and Biochemistry</a:t>
            </a:r>
          </a:p>
          <a:p>
            <a:r>
              <a:rPr lang="en-US" sz="1800" b="1" i="1" dirty="0">
                <a:solidFill>
                  <a:srgbClr val="782F40"/>
                </a:solidFill>
                <a:latin typeface="Arial" pitchFamily="34" charset="0"/>
                <a:cs typeface="Arial" pitchFamily="34" charset="0"/>
              </a:rPr>
              <a:t>Florida State University, Tallahassee, FL 32306-4390</a:t>
            </a: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762000" y="3200400"/>
            <a:ext cx="345485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>
                <a:latin typeface="Arial" pitchFamily="34" charset="0"/>
                <a:cs typeface="Arial" pitchFamily="34" charset="0"/>
              </a:rPr>
              <a:t>E-mail:   efhilinski@fsu.edu</a:t>
            </a:r>
          </a:p>
          <a:p>
            <a:pPr algn="l"/>
            <a:r>
              <a:rPr lang="en-US" sz="1800" dirty="0">
                <a:latin typeface="Arial" pitchFamily="34" charset="0"/>
                <a:cs typeface="Arial" pitchFamily="34" charset="0"/>
              </a:rPr>
              <a:t>http://www.chem.fsu.edu/hilinski</a:t>
            </a:r>
          </a:p>
        </p:txBody>
      </p:sp>
      <p:pic>
        <p:nvPicPr>
          <p:cNvPr id="61447" name="Picture 7" descr="D:\ScanImages Dept 1 IOMZip 990711\DLC2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3429000"/>
            <a:ext cx="3581400" cy="2406650"/>
          </a:xfrm>
          <a:prstGeom prst="rect">
            <a:avLst/>
          </a:prstGeom>
          <a:noFill/>
        </p:spPr>
      </p:pic>
      <p:sp>
        <p:nvSpPr>
          <p:cNvPr id="61449" name="Text Box 9"/>
          <p:cNvSpPr txBox="1">
            <a:spLocks noChangeArrowheads="1"/>
          </p:cNvSpPr>
          <p:nvPr/>
        </p:nvSpPr>
        <p:spPr bwMode="auto">
          <a:xfrm>
            <a:off x="533400" y="3962400"/>
            <a:ext cx="412170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>
                <a:latin typeface="Arial" pitchFamily="34" charset="0"/>
                <a:cs typeface="Arial" pitchFamily="34" charset="0"/>
              </a:rPr>
              <a:t>Adapted from Dale Carnegie Training, </a:t>
            </a:r>
          </a:p>
          <a:p>
            <a:pPr algn="l"/>
            <a:r>
              <a:rPr lang="en-US" sz="1800" dirty="0">
                <a:latin typeface="Arial" pitchFamily="34" charset="0"/>
                <a:cs typeface="Arial" pitchFamily="34" charset="0"/>
              </a:rPr>
              <a:t>   1996 Dale Carnegie &amp; Associates</a:t>
            </a:r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782F4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457200" y="1600200"/>
            <a:ext cx="8229600" cy="0"/>
          </a:xfrm>
          <a:prstGeom prst="line">
            <a:avLst/>
          </a:prstGeom>
          <a:noFill/>
          <a:ln w="38100">
            <a:solidFill>
              <a:srgbClr val="CEB808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4" name="Picture 2" descr="nsf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2363" y="231457"/>
            <a:ext cx="1214437" cy="121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8"/>
          <p:cNvSpPr txBox="1">
            <a:spLocks noChangeArrowheads="1"/>
          </p:cNvSpPr>
          <p:nvPr/>
        </p:nvSpPr>
        <p:spPr bwMode="auto">
          <a:xfrm>
            <a:off x="381000" y="726791"/>
            <a:ext cx="8305800" cy="2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r>
              <a:rPr lang="en-US" sz="3200" b="1" ker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Presenting a Technical Paper</a:t>
            </a:r>
            <a:endParaRPr lang="en-US" sz="3200" b="1" kern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5828" y="5028986"/>
            <a:ext cx="45720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400" b="1" i="1" dirty="0">
                <a:solidFill>
                  <a:srgbClr val="8B45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Acknowledgment</a:t>
            </a:r>
            <a:r>
              <a:rPr lang="en-US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We thank the National Science Foundation Research Experiences for Undergraduates (NSF-REU) Sites program. This material is based upon work supported by the National Science Foundation under Grant No. CHE-2150301.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9B26492-7F0A-48EC-A30C-8F1A57A89B3B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41" t="22001" r="11741" b="22000"/>
          <a:stretch/>
        </p:blipFill>
        <p:spPr>
          <a:xfrm>
            <a:off x="533400" y="609601"/>
            <a:ext cx="1045032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669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152400"/>
            <a:ext cx="8229600" cy="457200"/>
          </a:xfrm>
        </p:spPr>
        <p:txBody>
          <a:bodyPr/>
          <a:lstStyle/>
          <a:p>
            <a:r>
              <a:rPr lang="en-US"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Conclusions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1219200" y="1524000"/>
            <a:ext cx="661591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1. Summarize your results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2. Put them in context – why they are important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3. Optional – future work to be done and why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457200" y="685800"/>
            <a:ext cx="8229600" cy="0"/>
          </a:xfrm>
          <a:prstGeom prst="line">
            <a:avLst/>
          </a:prstGeom>
          <a:noFill/>
          <a:ln w="38100">
            <a:solidFill>
              <a:srgbClr val="782F4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762000"/>
            <a:ext cx="8229600" cy="0"/>
          </a:xfrm>
          <a:prstGeom prst="line">
            <a:avLst/>
          </a:prstGeom>
          <a:noFill/>
          <a:ln w="38100">
            <a:solidFill>
              <a:srgbClr val="CEB808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152400"/>
            <a:ext cx="8229600" cy="457200"/>
          </a:xfrm>
        </p:spPr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Types of Illustrations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1219200" y="1524000"/>
            <a:ext cx="410304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1. Tables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2. Graphs – line, bar, pie, 3D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3. Photos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457200" y="685800"/>
            <a:ext cx="8229600" cy="0"/>
          </a:xfrm>
          <a:prstGeom prst="line">
            <a:avLst/>
          </a:prstGeom>
          <a:noFill/>
          <a:ln w="38100">
            <a:solidFill>
              <a:srgbClr val="782F4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762000"/>
            <a:ext cx="8229600" cy="0"/>
          </a:xfrm>
          <a:prstGeom prst="line">
            <a:avLst/>
          </a:prstGeom>
          <a:noFill/>
          <a:ln w="38100">
            <a:solidFill>
              <a:srgbClr val="CEB808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152400"/>
            <a:ext cx="8229600" cy="457200"/>
          </a:xfrm>
        </p:spPr>
        <p:txBody>
          <a:bodyPr/>
          <a:lstStyle/>
          <a:p>
            <a:r>
              <a:rPr lang="en-US"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Make It Simple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304800" y="1447800"/>
            <a:ext cx="873752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1. Tables should be clear</a:t>
            </a: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	a. Put like items in columns</a:t>
            </a: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	b. Round off numbers; significant figures; align decimals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2. Figures</a:t>
            </a: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	a. Limit the number of curves or bars on graph</a:t>
            </a: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	b.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x </a:t>
            </a:r>
            <a:r>
              <a:rPr lang="en-US" dirty="0">
                <a:latin typeface="Arial" pitchFamily="34" charset="0"/>
                <a:cs typeface="Arial" pitchFamily="34" charset="0"/>
              </a:rPr>
              <a:t>is the independent variable;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y </a:t>
            </a:r>
            <a:r>
              <a:rPr lang="en-US" dirty="0">
                <a:latin typeface="Arial" pitchFamily="34" charset="0"/>
                <a:cs typeface="Arial" pitchFamily="34" charset="0"/>
              </a:rPr>
              <a:t>is dependent</a:t>
            </a: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	c. Avoid wasted space, but do not overcrowd</a:t>
            </a: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	d. Label axes carefully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457200" y="685800"/>
            <a:ext cx="8229600" cy="0"/>
          </a:xfrm>
          <a:prstGeom prst="line">
            <a:avLst/>
          </a:prstGeom>
          <a:noFill/>
          <a:ln w="38100">
            <a:solidFill>
              <a:srgbClr val="782F4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762000"/>
            <a:ext cx="8229600" cy="0"/>
          </a:xfrm>
          <a:prstGeom prst="line">
            <a:avLst/>
          </a:prstGeom>
          <a:noFill/>
          <a:ln w="38100">
            <a:solidFill>
              <a:srgbClr val="CEB808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152400"/>
            <a:ext cx="8229600" cy="457200"/>
          </a:xfrm>
        </p:spPr>
        <p:txBody>
          <a:bodyPr/>
          <a:lstStyle/>
          <a:p>
            <a:r>
              <a:rPr lang="en-US"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Use of Color in Slides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1219200" y="1524000"/>
            <a:ext cx="7016664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1. Background – subdued or neutral colors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2. Highlighting points – bright or contrasting colors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3. Check colors on projection screen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4. Coordinate colors for presentation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5. Implement the KISS principle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457200" y="685800"/>
            <a:ext cx="8229600" cy="0"/>
          </a:xfrm>
          <a:prstGeom prst="line">
            <a:avLst/>
          </a:prstGeom>
          <a:noFill/>
          <a:ln w="38100">
            <a:solidFill>
              <a:srgbClr val="782F4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762000"/>
            <a:ext cx="8229600" cy="0"/>
          </a:xfrm>
          <a:prstGeom prst="line">
            <a:avLst/>
          </a:prstGeom>
          <a:noFill/>
          <a:ln w="38100">
            <a:solidFill>
              <a:srgbClr val="CEB808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152400"/>
            <a:ext cx="8229600" cy="457200"/>
          </a:xfrm>
        </p:spPr>
        <p:txBody>
          <a:bodyPr/>
          <a:lstStyle/>
          <a:p>
            <a:r>
              <a:rPr lang="en-US"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Posters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1219200" y="1066800"/>
            <a:ext cx="797205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1. Brief and clearly organized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2. Simple with an obvious central point</a:t>
            </a: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	a. Short text / paragraphs (&lt;20 lines)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3. Easy to read from 1 to 2 meters away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4. Attractive and aesthetically pleasing</a:t>
            </a: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	a. Mix visual imagery with text</a:t>
            </a: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	b. Use color appropriately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[More details about posters will be given in separate </a:t>
            </a: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    documents: PosterPresentations_Arial_240607a.pptx ;</a:t>
            </a: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                        PosterPresentations_Arial_240607a.pdf ;</a:t>
            </a: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                        Poster_Template_240607a.pptx .]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457200" y="685800"/>
            <a:ext cx="8229600" cy="0"/>
          </a:xfrm>
          <a:prstGeom prst="line">
            <a:avLst/>
          </a:prstGeom>
          <a:noFill/>
          <a:ln w="38100">
            <a:solidFill>
              <a:srgbClr val="782F4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762000"/>
            <a:ext cx="8229600" cy="0"/>
          </a:xfrm>
          <a:prstGeom prst="line">
            <a:avLst/>
          </a:prstGeom>
          <a:noFill/>
          <a:ln w="38100">
            <a:solidFill>
              <a:srgbClr val="CEB808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9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152400"/>
            <a:ext cx="8229600" cy="457200"/>
          </a:xfrm>
        </p:spPr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Overview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281" name="Text Box 9"/>
          <p:cNvSpPr txBox="1">
            <a:spLocks noChangeArrowheads="1"/>
          </p:cNvSpPr>
          <p:nvPr/>
        </p:nvSpPr>
        <p:spPr bwMode="auto">
          <a:xfrm>
            <a:off x="1066800" y="1752600"/>
            <a:ext cx="5928611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1. Tell them what you’re going to tell them.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2. Tell them.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3. Tell them what you’ve told them.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457200" y="685800"/>
            <a:ext cx="8229600" cy="0"/>
          </a:xfrm>
          <a:prstGeom prst="line">
            <a:avLst/>
          </a:prstGeom>
          <a:noFill/>
          <a:ln w="38100">
            <a:solidFill>
              <a:srgbClr val="782F4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762000"/>
            <a:ext cx="8229600" cy="0"/>
          </a:xfrm>
          <a:prstGeom prst="line">
            <a:avLst/>
          </a:prstGeom>
          <a:noFill/>
          <a:ln w="38100">
            <a:solidFill>
              <a:srgbClr val="CEB808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152400"/>
            <a:ext cx="8229600" cy="457200"/>
          </a:xfrm>
        </p:spPr>
        <p:txBody>
          <a:bodyPr/>
          <a:lstStyle/>
          <a:p>
            <a:r>
              <a:rPr lang="en-US"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General Tips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2469" name="Text Box 5"/>
          <p:cNvSpPr txBox="1">
            <a:spLocks noChangeArrowheads="1"/>
          </p:cNvSpPr>
          <p:nvPr/>
        </p:nvSpPr>
        <p:spPr bwMode="auto">
          <a:xfrm>
            <a:off x="685800" y="1266885"/>
            <a:ext cx="8228215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1. Do not read your presentation!!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2. Know your audience.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3. Keep eye contact with the audience.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4. Make sure that your visuals are readable.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5. Try not to jiggle the pointer, jingle coins, click retractable </a:t>
            </a: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	pens, do not remove then replace then remove </a:t>
            </a: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	then replace… the cap of a dry erase marker, etc.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6. The shorter the talk, the more practice you need.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457200" y="685800"/>
            <a:ext cx="8229600" cy="0"/>
          </a:xfrm>
          <a:prstGeom prst="line">
            <a:avLst/>
          </a:prstGeom>
          <a:noFill/>
          <a:ln w="38100">
            <a:solidFill>
              <a:srgbClr val="782F4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762000"/>
            <a:ext cx="8229600" cy="0"/>
          </a:xfrm>
          <a:prstGeom prst="line">
            <a:avLst/>
          </a:prstGeom>
          <a:noFill/>
          <a:ln w="38100">
            <a:solidFill>
              <a:srgbClr val="CEB808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152400"/>
            <a:ext cx="8229600" cy="457200"/>
          </a:xfrm>
        </p:spPr>
        <p:txBody>
          <a:bodyPr/>
          <a:lstStyle/>
          <a:p>
            <a:r>
              <a:rPr lang="en-US"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Organize Your Presentation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381000" y="1038285"/>
            <a:ext cx="839685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1. What is the problem?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2. What do you hypothesize?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3. How did you test your hypothesis (experiment)?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4. What did you observe?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5. What did you conclude?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>
              <a:spcBef>
                <a:spcPts val="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6. Cite all references to the literature.</a:t>
            </a:r>
          </a:p>
          <a:p>
            <a:pPr algn="l">
              <a:spcBef>
                <a:spcPts val="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	If you are not sure, cite a reference; do not plagiarize.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457200" y="685800"/>
            <a:ext cx="8229600" cy="0"/>
          </a:xfrm>
          <a:prstGeom prst="line">
            <a:avLst/>
          </a:prstGeom>
          <a:noFill/>
          <a:ln w="38100">
            <a:solidFill>
              <a:srgbClr val="782F4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762000"/>
            <a:ext cx="8229600" cy="0"/>
          </a:xfrm>
          <a:prstGeom prst="line">
            <a:avLst/>
          </a:prstGeom>
          <a:noFill/>
          <a:ln w="38100">
            <a:solidFill>
              <a:srgbClr val="CEB808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152400"/>
            <a:ext cx="8229600" cy="457200"/>
          </a:xfrm>
        </p:spPr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IMRADC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517" name="Text Box 5"/>
          <p:cNvSpPr txBox="1">
            <a:spLocks noChangeArrowheads="1"/>
          </p:cNvSpPr>
          <p:nvPr/>
        </p:nvSpPr>
        <p:spPr bwMode="auto">
          <a:xfrm>
            <a:off x="3587379" y="990600"/>
            <a:ext cx="1975221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3600" b="1" dirty="0">
                <a:latin typeface="Arial" pitchFamily="34" charset="0"/>
                <a:cs typeface="Arial" pitchFamily="34" charset="0"/>
              </a:rPr>
              <a:t>I</a:t>
            </a:r>
            <a:r>
              <a:rPr lang="en-US" dirty="0">
                <a:latin typeface="Arial" pitchFamily="34" charset="0"/>
                <a:cs typeface="Arial" pitchFamily="34" charset="0"/>
              </a:rPr>
              <a:t>ntroduction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3600" b="1" dirty="0">
                <a:latin typeface="Arial" pitchFamily="34" charset="0"/>
                <a:cs typeface="Arial" pitchFamily="34" charset="0"/>
              </a:rPr>
              <a:t>M</a:t>
            </a:r>
            <a:r>
              <a:rPr lang="en-US" dirty="0">
                <a:latin typeface="Arial" pitchFamily="34" charset="0"/>
                <a:cs typeface="Arial" pitchFamily="34" charset="0"/>
              </a:rPr>
              <a:t>ethods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3600" b="1" dirty="0">
                <a:latin typeface="Arial" pitchFamily="34" charset="0"/>
                <a:cs typeface="Arial" pitchFamily="34" charset="0"/>
              </a:rPr>
              <a:t>R</a:t>
            </a:r>
            <a:r>
              <a:rPr lang="en-US" dirty="0">
                <a:latin typeface="Arial" pitchFamily="34" charset="0"/>
                <a:cs typeface="Arial" pitchFamily="34" charset="0"/>
              </a:rPr>
              <a:t>esults</a:t>
            </a: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A</a:t>
            </a:r>
            <a:r>
              <a:rPr lang="en-US" dirty="0">
                <a:latin typeface="Arial" pitchFamily="34" charset="0"/>
                <a:cs typeface="Arial" pitchFamily="34" charset="0"/>
              </a:rPr>
              <a:t>nd</a:t>
            </a:r>
          </a:p>
          <a:p>
            <a:pPr algn="l"/>
            <a:r>
              <a:rPr lang="en-US" sz="3600" b="1" dirty="0">
                <a:latin typeface="Arial" pitchFamily="34" charset="0"/>
                <a:cs typeface="Arial" pitchFamily="34" charset="0"/>
              </a:rPr>
              <a:t>D</a:t>
            </a:r>
            <a:r>
              <a:rPr lang="en-US" dirty="0">
                <a:latin typeface="Arial" pitchFamily="34" charset="0"/>
                <a:cs typeface="Arial" pitchFamily="34" charset="0"/>
              </a:rPr>
              <a:t>iscussion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3600" b="1" dirty="0">
                <a:latin typeface="Arial" pitchFamily="34" charset="0"/>
                <a:cs typeface="Arial" pitchFamily="34" charset="0"/>
              </a:rPr>
              <a:t>C</a:t>
            </a:r>
            <a:r>
              <a:rPr lang="en-US" dirty="0">
                <a:latin typeface="Arial" pitchFamily="34" charset="0"/>
                <a:cs typeface="Arial" pitchFamily="34" charset="0"/>
              </a:rPr>
              <a:t>onclusions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457200" y="685800"/>
            <a:ext cx="8229600" cy="0"/>
          </a:xfrm>
          <a:prstGeom prst="line">
            <a:avLst/>
          </a:prstGeom>
          <a:noFill/>
          <a:ln w="38100">
            <a:solidFill>
              <a:srgbClr val="782F4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762000"/>
            <a:ext cx="8229600" cy="0"/>
          </a:xfrm>
          <a:prstGeom prst="line">
            <a:avLst/>
          </a:prstGeom>
          <a:noFill/>
          <a:ln w="38100">
            <a:solidFill>
              <a:srgbClr val="CEB808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152400"/>
            <a:ext cx="8229600" cy="457200"/>
          </a:xfrm>
        </p:spPr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Slide 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5542" name="Text Box 6"/>
          <p:cNvSpPr txBox="1">
            <a:spLocks noChangeArrowheads="1"/>
          </p:cNvSpPr>
          <p:nvPr/>
        </p:nvSpPr>
        <p:spPr bwMode="auto">
          <a:xfrm>
            <a:off x="567538" y="1299389"/>
            <a:ext cx="8008923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4246633">
              <a:defRPr/>
            </a:pPr>
            <a:r>
              <a:rPr lang="en-US" sz="5400" b="1" dirty="0">
                <a:solidFill>
                  <a:srgbClr val="782F40"/>
                </a:solidFill>
                <a:latin typeface="Arial" pitchFamily="34" charset="0"/>
                <a:cs typeface="Arial" pitchFamily="34" charset="0"/>
              </a:rPr>
              <a:t>Title </a:t>
            </a:r>
            <a:r>
              <a:rPr lang="en-US" sz="5400" b="1" dirty="0" err="1">
                <a:solidFill>
                  <a:srgbClr val="782F40"/>
                </a:solidFill>
                <a:latin typeface="Arial" pitchFamily="34" charset="0"/>
                <a:cs typeface="Arial" pitchFamily="34" charset="0"/>
              </a:rPr>
              <a:t>Title</a:t>
            </a:r>
            <a:r>
              <a:rPr lang="en-US" sz="5400" b="1" dirty="0">
                <a:solidFill>
                  <a:srgbClr val="782F4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>
                <a:solidFill>
                  <a:srgbClr val="782F40"/>
                </a:solidFill>
                <a:latin typeface="Arial" pitchFamily="34" charset="0"/>
                <a:cs typeface="Arial" pitchFamily="34" charset="0"/>
              </a:rPr>
              <a:t>Title</a:t>
            </a:r>
            <a:r>
              <a:rPr lang="en-US" sz="5400" b="1" dirty="0">
                <a:solidFill>
                  <a:srgbClr val="782F4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>
                <a:solidFill>
                  <a:srgbClr val="782F40"/>
                </a:solidFill>
                <a:latin typeface="Arial" pitchFamily="34" charset="0"/>
                <a:cs typeface="Arial" pitchFamily="34" charset="0"/>
              </a:rPr>
              <a:t>Title</a:t>
            </a:r>
            <a:r>
              <a:rPr lang="en-US" sz="5400" b="1" dirty="0">
                <a:solidFill>
                  <a:srgbClr val="782F4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>
                <a:solidFill>
                  <a:srgbClr val="782F40"/>
                </a:solidFill>
                <a:latin typeface="Arial" pitchFamily="34" charset="0"/>
                <a:cs typeface="Arial" pitchFamily="34" charset="0"/>
              </a:rPr>
              <a:t>Title</a:t>
            </a:r>
            <a:endParaRPr lang="en-US" sz="5400" b="1" dirty="0">
              <a:solidFill>
                <a:srgbClr val="782F40"/>
              </a:solidFill>
              <a:latin typeface="Arial" pitchFamily="34" charset="0"/>
              <a:cs typeface="Arial" pitchFamily="34" charset="0"/>
            </a:endParaRPr>
          </a:p>
          <a:p>
            <a:pPr defTabSz="4246633">
              <a:defRPr/>
            </a:pPr>
            <a:r>
              <a:rPr lang="en-US" sz="5400" b="1" dirty="0" err="1">
                <a:solidFill>
                  <a:srgbClr val="782F40"/>
                </a:solidFill>
                <a:latin typeface="Arial" pitchFamily="34" charset="0"/>
                <a:cs typeface="Arial" pitchFamily="34" charset="0"/>
              </a:rPr>
              <a:t>TitleTitle</a:t>
            </a:r>
            <a:r>
              <a:rPr lang="en-US" sz="5400" b="1" dirty="0">
                <a:solidFill>
                  <a:srgbClr val="782F40"/>
                </a:solidFill>
                <a:latin typeface="Arial" pitchFamily="34" charset="0"/>
                <a:cs typeface="Arial" pitchFamily="34" charset="0"/>
              </a:rPr>
              <a:t> Title </a:t>
            </a:r>
            <a:r>
              <a:rPr lang="en-US" sz="5400" b="1" dirty="0" err="1">
                <a:solidFill>
                  <a:srgbClr val="782F40"/>
                </a:solidFill>
                <a:latin typeface="Arial" pitchFamily="34" charset="0"/>
                <a:cs typeface="Arial" pitchFamily="34" charset="0"/>
              </a:rPr>
              <a:t>Title</a:t>
            </a:r>
            <a:r>
              <a:rPr lang="en-US" sz="5400" b="1" dirty="0">
                <a:solidFill>
                  <a:srgbClr val="782F4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>
                <a:solidFill>
                  <a:srgbClr val="782F40"/>
                </a:solidFill>
                <a:latin typeface="Arial" pitchFamily="34" charset="0"/>
                <a:cs typeface="Arial" pitchFamily="34" charset="0"/>
              </a:rPr>
              <a:t>Title</a:t>
            </a:r>
            <a:br>
              <a:rPr lang="en-US" sz="5400" b="1" dirty="0">
                <a:latin typeface="Arial" pitchFamily="34" charset="0"/>
                <a:cs typeface="Arial" pitchFamily="34" charset="0"/>
              </a:rPr>
            </a:br>
            <a:r>
              <a:rPr lang="en-US" sz="1600" b="1" u="sng" dirty="0">
                <a:latin typeface="Arial" pitchFamily="34" charset="0"/>
                <a:cs typeface="Arial" pitchFamily="34" charset="0"/>
              </a:rPr>
              <a:t>REU Student Name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, In-Lab Mentor 1, In-Lab Mentor 2, and Professor Name* </a:t>
            </a:r>
            <a:br>
              <a:rPr lang="en-US" sz="1600" b="1" dirty="0">
                <a:latin typeface="Arial" pitchFamily="34" charset="0"/>
                <a:cs typeface="Arial" pitchFamily="34" charset="0"/>
              </a:rPr>
            </a:br>
            <a:r>
              <a:rPr lang="en-US" sz="1600" b="1" i="1" dirty="0">
                <a:latin typeface="Arial" pitchFamily="34" charset="0"/>
                <a:cs typeface="Arial" pitchFamily="34" charset="0"/>
              </a:rPr>
              <a:t>NSF-REU Site: Sunshine Institute for the Interaction of Light with Matter </a:t>
            </a:r>
          </a:p>
          <a:p>
            <a:pPr defTabSz="4246633">
              <a:defRPr/>
            </a:pPr>
            <a:r>
              <a:rPr lang="en-US" sz="1600" b="1" i="1" dirty="0">
                <a:latin typeface="Arial" pitchFamily="34" charset="0"/>
                <a:cs typeface="Arial" pitchFamily="34" charset="0"/>
              </a:rPr>
              <a:t>Department of Chemistry and Biochemistry, Florida State University</a:t>
            </a:r>
          </a:p>
          <a:p>
            <a:pPr defTabSz="4246633">
              <a:defRPr/>
            </a:pPr>
            <a:r>
              <a:rPr lang="en-US" sz="1600" b="1" i="1" dirty="0">
                <a:latin typeface="Arial" pitchFamily="34" charset="0"/>
                <a:cs typeface="Arial" pitchFamily="34" charset="0"/>
              </a:rPr>
              <a:t>Tallahassee, Florida, 32306-4390</a:t>
            </a:r>
            <a:endParaRPr lang="de-DE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457200" y="685800"/>
            <a:ext cx="8229600" cy="0"/>
          </a:xfrm>
          <a:prstGeom prst="line">
            <a:avLst/>
          </a:prstGeom>
          <a:noFill/>
          <a:ln w="38100">
            <a:solidFill>
              <a:srgbClr val="782F4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762000"/>
            <a:ext cx="8229600" cy="0"/>
          </a:xfrm>
          <a:prstGeom prst="line">
            <a:avLst/>
          </a:prstGeom>
          <a:noFill/>
          <a:ln w="38100">
            <a:solidFill>
              <a:srgbClr val="CEB808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7C6673D1-C05B-41E5-A875-B1DBDB08E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038600"/>
            <a:ext cx="3031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4246633">
              <a:defRPr/>
            </a:pPr>
            <a:r>
              <a:rPr lang="en-US" sz="5400" b="1" dirty="0">
                <a:solidFill>
                  <a:srgbClr val="782F40"/>
                </a:solidFill>
                <a:latin typeface="Arial" pitchFamily="34" charset="0"/>
                <a:cs typeface="Arial" pitchFamily="34" charset="0"/>
              </a:rPr>
              <a:t>Image(s)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CFE4120-45A9-44A1-98B8-1E450AA2A4BB}"/>
              </a:ext>
            </a:extLst>
          </p:cNvPr>
          <p:cNvSpPr/>
          <p:nvPr/>
        </p:nvSpPr>
        <p:spPr>
          <a:xfrm>
            <a:off x="481642" y="5486400"/>
            <a:ext cx="807863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Acknowledgment(s) -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We thank the National Science Foundation Research Experiences for Undergraduates (NSF-REU) Sites program. This material is based upon work supported by the National Science Foundation under Grant No. CHE-2150301. [Add additional acknowledgments as needed/desired.]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152400"/>
            <a:ext cx="8229600" cy="457200"/>
          </a:xfrm>
        </p:spPr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Introduction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5542" name="Text Box 6"/>
          <p:cNvSpPr txBox="1">
            <a:spLocks noChangeArrowheads="1"/>
          </p:cNvSpPr>
          <p:nvPr/>
        </p:nvSpPr>
        <p:spPr bwMode="auto">
          <a:xfrm>
            <a:off x="609600" y="1261408"/>
            <a:ext cx="569181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1. The subject—problem and hypothesis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2. Background and justification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3. Objectives of the study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457200" y="685800"/>
            <a:ext cx="8229600" cy="0"/>
          </a:xfrm>
          <a:prstGeom prst="line">
            <a:avLst/>
          </a:prstGeom>
          <a:noFill/>
          <a:ln w="38100">
            <a:solidFill>
              <a:srgbClr val="782F4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762000"/>
            <a:ext cx="8229600" cy="0"/>
          </a:xfrm>
          <a:prstGeom prst="line">
            <a:avLst/>
          </a:prstGeom>
          <a:noFill/>
          <a:ln w="38100">
            <a:solidFill>
              <a:srgbClr val="CEB808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52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152400"/>
            <a:ext cx="8229600" cy="457200"/>
          </a:xfrm>
        </p:spPr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Methods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685800" y="1524000"/>
            <a:ext cx="819487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1. Materials, equipment, and the location of the experiment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2. Methods of sampling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3. Methods of analysis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4. Statistical evaluations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457200" y="685800"/>
            <a:ext cx="8229600" cy="0"/>
          </a:xfrm>
          <a:prstGeom prst="line">
            <a:avLst/>
          </a:prstGeom>
          <a:noFill/>
          <a:ln w="38100">
            <a:solidFill>
              <a:srgbClr val="782F4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762000"/>
            <a:ext cx="8229600" cy="0"/>
          </a:xfrm>
          <a:prstGeom prst="line">
            <a:avLst/>
          </a:prstGeom>
          <a:noFill/>
          <a:ln w="38100">
            <a:solidFill>
              <a:srgbClr val="CEB808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152400"/>
            <a:ext cx="8229600" cy="457200"/>
          </a:xfrm>
        </p:spPr>
        <p:txBody>
          <a:bodyPr/>
          <a:lstStyle/>
          <a:p>
            <a:r>
              <a:rPr lang="en-US"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Results and Discussion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1219200" y="1524000"/>
            <a:ext cx="4054315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1. Synopsis of results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2. Presentation of data</a:t>
            </a: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	a. Figures</a:t>
            </a: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	b. Tables</a:t>
            </a: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	c. Graphs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3. Discussion of significance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457200" y="685800"/>
            <a:ext cx="8229600" cy="0"/>
          </a:xfrm>
          <a:prstGeom prst="line">
            <a:avLst/>
          </a:prstGeom>
          <a:noFill/>
          <a:ln w="38100">
            <a:solidFill>
              <a:srgbClr val="782F4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762000"/>
            <a:ext cx="8229600" cy="0"/>
          </a:xfrm>
          <a:prstGeom prst="line">
            <a:avLst/>
          </a:prstGeom>
          <a:noFill/>
          <a:ln w="38100">
            <a:solidFill>
              <a:srgbClr val="CEB808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2632</TotalTime>
  <Words>741</Words>
  <Application>Microsoft Office PowerPoint</Application>
  <PresentationFormat>On-screen Show (4:3)</PresentationFormat>
  <Paragraphs>145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Times New Roman</vt:lpstr>
      <vt:lpstr>Default Design</vt:lpstr>
      <vt:lpstr>PowerPoint Presentation</vt:lpstr>
      <vt:lpstr>Overview</vt:lpstr>
      <vt:lpstr>General Tips</vt:lpstr>
      <vt:lpstr>Organize Your Presentation</vt:lpstr>
      <vt:lpstr>IMRADC</vt:lpstr>
      <vt:lpstr>Slide 1</vt:lpstr>
      <vt:lpstr>Introduction</vt:lpstr>
      <vt:lpstr>Methods</vt:lpstr>
      <vt:lpstr>Results and Discussion</vt:lpstr>
      <vt:lpstr>Conclusions</vt:lpstr>
      <vt:lpstr>Types of Illustrations</vt:lpstr>
      <vt:lpstr>Make It Simple</vt:lpstr>
      <vt:lpstr>Use of Color in Slides</vt:lpstr>
      <vt:lpstr>Posters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EFH09</dc:creator>
  <cp:lastModifiedBy>Edwin Hilinski</cp:lastModifiedBy>
  <cp:revision>97</cp:revision>
  <dcterms:modified xsi:type="dcterms:W3CDTF">2024-07-18T19:21:03Z</dcterms:modified>
</cp:coreProperties>
</file>