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72" r:id="rId2"/>
    <p:sldId id="437" r:id="rId3"/>
    <p:sldId id="298" r:id="rId4"/>
    <p:sldId id="297" r:id="rId5"/>
    <p:sldId id="331" r:id="rId6"/>
    <p:sldId id="438" r:id="rId7"/>
    <p:sldId id="332" r:id="rId8"/>
    <p:sldId id="434" r:id="rId9"/>
    <p:sldId id="426" r:id="rId10"/>
    <p:sldId id="341" r:id="rId11"/>
    <p:sldId id="296" r:id="rId12"/>
    <p:sldId id="303" r:id="rId13"/>
    <p:sldId id="334" r:id="rId14"/>
    <p:sldId id="307" r:id="rId15"/>
    <p:sldId id="305" r:id="rId16"/>
    <p:sldId id="335" r:id="rId17"/>
    <p:sldId id="427" r:id="rId18"/>
    <p:sldId id="436" r:id="rId19"/>
    <p:sldId id="430" r:id="rId20"/>
    <p:sldId id="429" r:id="rId21"/>
    <p:sldId id="441" r:id="rId22"/>
    <p:sldId id="428" r:id="rId23"/>
    <p:sldId id="343" r:id="rId24"/>
    <p:sldId id="433" r:id="rId25"/>
    <p:sldId id="4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0">
          <p15:clr>
            <a:srgbClr val="A4A3A4"/>
          </p15:clr>
        </p15:guide>
        <p15:guide id="2" pos="4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98" y="834"/>
      </p:cViewPr>
      <p:guideLst>
        <p:guide orient="horz" pos="3490"/>
        <p:guide pos="4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8E6B0-2E80-4B9E-B6FB-A60228E1260C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DF83B-58FB-467C-B46C-B62252864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5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2568-91EC-4BB9-A9A6-24F319592898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2568-91EC-4BB9-A9A6-24F319592898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8765F-FA3F-4072-970A-848A93C78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ovies/YouTube%20-%20Laser%20pointer%20and%20Diffraction%20grating%20-%20Dragonlasers.com.fl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68EA6-39B7-484D-8D00-13D11A345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90500"/>
            <a:ext cx="7096125" cy="6477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D242532-95AD-449C-A86B-0A6D6AF2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375" y="5453538"/>
            <a:ext cx="206184" cy="2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7B4986B-1961-4534-8FB5-AA7F739EF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164" y="5238661"/>
            <a:ext cx="206184" cy="2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0CF6341-8B80-4D40-8C30-986A3A93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374" y="5692703"/>
            <a:ext cx="206184" cy="2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BE6139B-2BBD-46C6-9F0A-CDF35D2BF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724" y="5927653"/>
            <a:ext cx="206184" cy="2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54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B8D86-2D6A-4CB4-8228-B780438B342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2551314" y="177289"/>
            <a:ext cx="40159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u="sng" dirty="0"/>
              <a:t>Molecular Crystals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648685" y="985929"/>
            <a:ext cx="5825163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/>
              <a:t>Lattice points occupied by molecules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/>
              <a:t>Held together by intermolecular forces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/>
              <a:t>Soft, low melting point</a:t>
            </a:r>
          </a:p>
          <a:p>
            <a:pPr marL="457200" indent="-457200" algn="l">
              <a:lnSpc>
                <a:spcPct val="110000"/>
              </a:lnSpc>
              <a:buFontTx/>
              <a:buChar char="•"/>
            </a:pPr>
            <a:r>
              <a:rPr lang="en-US" sz="2400" dirty="0"/>
              <a:t>Poor conductor of heat and electricity</a:t>
            </a:r>
          </a:p>
        </p:txBody>
      </p:sp>
      <p:pic>
        <p:nvPicPr>
          <p:cNvPr id="271362" name="Picture 2" descr="http://www.800mainstreet.com/08/0008-0012-h-bd-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58" y="2634049"/>
            <a:ext cx="2830222" cy="21534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513" y="4814580"/>
            <a:ext cx="196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(ice)</a:t>
            </a:r>
          </a:p>
        </p:txBody>
      </p:sp>
      <p:pic>
        <p:nvPicPr>
          <p:cNvPr id="271364" name="Picture 4" descr="http://www.nature.com/ncomms/journal/v4/n4/images/ncomms2731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558" y="2739473"/>
            <a:ext cx="2854645" cy="21847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50566" y="4920327"/>
            <a:ext cx="196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Proteins</a:t>
            </a:r>
          </a:p>
        </p:txBody>
      </p:sp>
      <p:pic>
        <p:nvPicPr>
          <p:cNvPr id="271366" name="Picture 6" descr="http://www.intechopen.com/source/html/39154/media/image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8583" y="3862877"/>
            <a:ext cx="2761452" cy="252743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4920" y="6382822"/>
            <a:ext cx="196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Organic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38" y="403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How do we know their structure?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1819" y="5542409"/>
            <a:ext cx="319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x-ray crystallography</a:t>
            </a:r>
          </a:p>
        </p:txBody>
      </p:sp>
      <p:pic>
        <p:nvPicPr>
          <p:cNvPr id="269314" name="Picture 2" descr="https://chemistry.osu.edu/files/page/2911/KappaC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885" y="1277644"/>
            <a:ext cx="5620830" cy="4215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869" y="4039"/>
            <a:ext cx="8229600" cy="11430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u="sng" dirty="0"/>
              <a:t>Discovery of X-Rays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0194" y="1088570"/>
            <a:ext cx="4225221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2813" indent="-912813" algn="ctr">
              <a:spcBef>
                <a:spcPts val="600"/>
              </a:spcBef>
              <a:tabLst>
                <a:tab pos="225425" algn="l"/>
              </a:tabLst>
            </a:pPr>
            <a:r>
              <a:rPr lang="en-US" sz="2400" dirty="0"/>
              <a:t>The first Nobel prize in Physics</a:t>
            </a:r>
          </a:p>
          <a:p>
            <a:pPr marL="912813" indent="-912813" algn="ctr">
              <a:spcBef>
                <a:spcPts val="600"/>
              </a:spcBef>
              <a:tabLst>
                <a:tab pos="225425" algn="l"/>
              </a:tabLst>
            </a:pP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Wilhelm </a:t>
            </a:r>
            <a:r>
              <a:rPr lang="en-US" sz="2400" dirty="0" err="1">
                <a:solidFill>
                  <a:srgbClr val="0000FF"/>
                </a:solidFill>
                <a:sym typeface="Symbol" pitchFamily="18" charset="2"/>
              </a:rPr>
              <a:t>Röntgen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 (1901)</a:t>
            </a:r>
            <a:endParaRPr lang="en-US" sz="2400" dirty="0"/>
          </a:p>
        </p:txBody>
      </p:sp>
      <p:pic>
        <p:nvPicPr>
          <p:cNvPr id="18" name="Picture 17" descr="ha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9963" y="1310951"/>
            <a:ext cx="1715206" cy="2514600"/>
          </a:xfrm>
          <a:prstGeom prst="rect">
            <a:avLst/>
          </a:prstGeom>
        </p:spPr>
      </p:pic>
      <p:pic>
        <p:nvPicPr>
          <p:cNvPr id="268290" name="Picture 2" descr="http://4.bp.blogspot.com/-CNZ_XaLIoLU/TbmQG9D3zPI/AAAAAAAAAKU/nL_u9Hj548Q/s1600/xrays+23%252C950+roentgens+wife+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838" y="1334278"/>
            <a:ext cx="1689615" cy="2531258"/>
          </a:xfrm>
          <a:prstGeom prst="rect">
            <a:avLst/>
          </a:prstGeom>
          <a:noFill/>
        </p:spPr>
      </p:pic>
      <p:pic>
        <p:nvPicPr>
          <p:cNvPr id="268292" name="Picture 4" descr="http://www.crtsite.com/image/roentgen%20at%20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1" y="2286002"/>
            <a:ext cx="2977875" cy="3982908"/>
          </a:xfrm>
          <a:prstGeom prst="rect">
            <a:avLst/>
          </a:prstGeom>
          <a:noFill/>
        </p:spPr>
      </p:pic>
      <p:pic>
        <p:nvPicPr>
          <p:cNvPr id="268294" name="Picture 6" descr="http://www.theskepticsguide.org/wp-content/uploads/2014/12/Visible-spectru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2645" y="4251263"/>
            <a:ext cx="4385387" cy="2093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D:\Ramesh dont del\CHANG-11e\Art File\labeled_jpegs\11_labeled_images\cha02680_11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81" y="2098253"/>
            <a:ext cx="4723590" cy="267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4BD4D-8EFE-492C-9CFC-F62E284661D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882186" y="4790032"/>
            <a:ext cx="2073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X-ray Diffraction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7869" y="4039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X-Rays Diffraction</a:t>
            </a:r>
          </a:p>
        </p:txBody>
      </p:sp>
      <p:pic>
        <p:nvPicPr>
          <p:cNvPr id="265218" name="Picture 2" descr="http://faculty.fullerton.edu/cmcconnell/304/Images/X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819" y="990308"/>
            <a:ext cx="1990467" cy="1941321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12065" y="2936353"/>
            <a:ext cx="2073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NaCl</a:t>
            </a:r>
            <a:endParaRPr lang="en-US" dirty="0"/>
          </a:p>
        </p:txBody>
      </p:sp>
      <p:pic>
        <p:nvPicPr>
          <p:cNvPr id="265220" name="Picture 4" descr="http://faculty.fullerton.edu/cmcconnell/304/Images/X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1183" y="3655104"/>
            <a:ext cx="2238375" cy="2324101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15176" y="5990574"/>
            <a:ext cx="2073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Myoglobin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culty.fullerton.edu/cmcconnell/304/Images/X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850" y="2145498"/>
            <a:ext cx="1990467" cy="1941321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76671" y="1776605"/>
            <a:ext cx="2073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NaCl</a:t>
            </a:r>
            <a:endParaRPr lang="en-US" dirty="0"/>
          </a:p>
        </p:txBody>
      </p:sp>
      <p:pic>
        <p:nvPicPr>
          <p:cNvPr id="6" name="Picture 6" descr="D:\Ramesh dont del\CHANG-11e\Art File\labeled_jpegs\11_labeled_images\cha02680_11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057" y="1407788"/>
            <a:ext cx="3811782" cy="21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7869" y="-5292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x-ray Diffraction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619056" y="4169888"/>
            <a:ext cx="149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constructively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4955" y="4170589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destructively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www.phys.uconn.edu/~gibson/Notes/Section5_2/365x367xImage157.gif.pagespeed.ic.2Yh5cpR-P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7313" y="4559304"/>
            <a:ext cx="1684801" cy="1694033"/>
          </a:xfrm>
          <a:prstGeom prst="rect">
            <a:avLst/>
          </a:prstGeom>
          <a:noFill/>
        </p:spPr>
      </p:pic>
      <p:pic>
        <p:nvPicPr>
          <p:cNvPr id="12" name="Picture 2" descr="http://www.phys.uconn.edu/~gibson/Notes/Section5_2/365x285xImage158.gif.pagespeed.ic.PKP76vFjm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5480" y="4837028"/>
            <a:ext cx="1615351" cy="1261302"/>
          </a:xfrm>
          <a:prstGeom prst="rect">
            <a:avLst/>
          </a:prstGeom>
          <a:noFill/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5524500" y="3060700"/>
            <a:ext cx="863600" cy="109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07FA-5333-4AC9-9532-7F2B1D438FD9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869" y="-5292"/>
            <a:ext cx="8229600" cy="11430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u="sng" dirty="0"/>
              <a:t>Diffraction</a:t>
            </a:r>
          </a:p>
        </p:txBody>
      </p:sp>
      <p:sp>
        <p:nvSpPr>
          <p:cNvPr id="7" name="TextBox 4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020125" y="1298504"/>
            <a:ext cx="708815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 defTabSz="169863">
              <a:spcBef>
                <a:spcPts val="1800"/>
              </a:spcBef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en-US" sz="2400" dirty="0">
                <a:sym typeface="Symbol" pitchFamily="18" charset="2"/>
              </a:rPr>
              <a:t>Can be observed for any kind of waves</a:t>
            </a:r>
          </a:p>
          <a:p>
            <a:pPr marL="285750" indent="-285750" algn="l" defTabSz="169863">
              <a:spcBef>
                <a:spcPts val="1800"/>
              </a:spcBef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en-US" sz="2400" dirty="0">
                <a:sym typeface="Symbol" pitchFamily="18" charset="2"/>
              </a:rPr>
              <a:t>When diffraction occurs from several periodically arranged objects, the waves add up (interference) to produce maxima and minima of intensity</a:t>
            </a:r>
          </a:p>
          <a:p>
            <a:pPr marL="285750" indent="-285750" algn="l" defTabSz="169863">
              <a:spcBef>
                <a:spcPts val="1800"/>
              </a:spcBef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en-US" sz="2400" dirty="0">
                <a:sym typeface="Symbol" pitchFamily="18" charset="2"/>
              </a:rPr>
              <a:t>To achieve this effect, the distance between the objects should be comparable to the wavelength</a:t>
            </a:r>
          </a:p>
          <a:p>
            <a:pPr marL="285750" indent="-285750" algn="l" defTabSz="169863">
              <a:spcBef>
                <a:spcPts val="1800"/>
              </a:spcBef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en-US" sz="2400" dirty="0">
                <a:sym typeface="Symbol" pitchFamily="18" charset="2"/>
              </a:rPr>
              <a:t>In crystals, </a:t>
            </a:r>
            <a:r>
              <a:rPr lang="en-US" sz="2400" dirty="0" err="1">
                <a:sym typeface="Symbol" pitchFamily="18" charset="2"/>
              </a:rPr>
              <a:t>interatomic</a:t>
            </a:r>
            <a:r>
              <a:rPr lang="en-US" sz="2400" dirty="0">
                <a:sym typeface="Symbol" pitchFamily="18" charset="2"/>
              </a:rPr>
              <a:t> distances are on the order of 10</a:t>
            </a:r>
            <a:r>
              <a:rPr lang="en-US" sz="2400" baseline="30000" dirty="0">
                <a:sym typeface="Symbol" pitchFamily="18" charset="2"/>
              </a:rPr>
              <a:t>-10</a:t>
            </a:r>
            <a:r>
              <a:rPr lang="en-US" sz="2400" dirty="0">
                <a:sym typeface="Symbol" pitchFamily="18" charset="2"/>
              </a:rPr>
              <a:t> m = 1 Å</a:t>
            </a:r>
          </a:p>
          <a:p>
            <a:pPr marL="285750" indent="-285750" algn="l" defTabSz="169863">
              <a:spcBef>
                <a:spcPts val="1800"/>
              </a:spcBef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Hence, the X-rays!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1005" y="1183390"/>
            <a:ext cx="5216590" cy="295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2676525" y="3971925"/>
            <a:ext cx="4029075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FF6CD-1707-4C3E-B77C-9EB7FD36433F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44500" y="0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X-Ray Diffraction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00876" y="1085850"/>
            <a:ext cx="14859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Constructive Interference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2226" y="4762500"/>
            <a:ext cx="321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length of (B to C + C to D)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827837" y="4458812"/>
            <a:ext cx="1372938" cy="931470"/>
            <a:chOff x="4856412" y="5049362"/>
            <a:chExt cx="1372938" cy="931470"/>
          </a:xfrm>
        </p:grpSpPr>
        <p:pic>
          <p:nvPicPr>
            <p:cNvPr id="40550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862146">
              <a:off x="4856412" y="5049362"/>
              <a:ext cx="1292415" cy="93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905374" y="5219700"/>
              <a:ext cx="13239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[         ]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402847" y="474928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" y="413256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Will only be constructive (give a spot) if: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41150" y="491120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</a:p>
        </p:txBody>
      </p:sp>
      <p:graphicFrame>
        <p:nvGraphicFramePr>
          <p:cNvPr id="405505" name="Object 1"/>
          <p:cNvGraphicFramePr>
            <a:graphicFrameLocks noChangeAspect="1"/>
          </p:cNvGraphicFramePr>
          <p:nvPr/>
        </p:nvGraphicFramePr>
        <p:xfrm>
          <a:off x="2880518" y="5330825"/>
          <a:ext cx="24812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09" name="Equation" r:id="rId5" imgW="825142" imgH="177723" progId="Equation.3">
                  <p:embed/>
                </p:oleObj>
              </mc:Choice>
              <mc:Fallback>
                <p:oleObj name="Equation" r:id="rId5" imgW="825142" imgH="177723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518" y="5330825"/>
                        <a:ext cx="2481263" cy="5302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9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4500" y="0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X-Ray Crystallography</a:t>
            </a:r>
          </a:p>
        </p:txBody>
      </p:sp>
      <p:pic>
        <p:nvPicPr>
          <p:cNvPr id="4" name="Picture 2" descr="http://www.chemistry.wustl.edu/%7Ecoursedev/Online%20tutorials/Solutions/nac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553" y="4133850"/>
            <a:ext cx="2381250" cy="2143125"/>
          </a:xfrm>
          <a:prstGeom prst="rect">
            <a:avLst/>
          </a:prstGeom>
          <a:noFill/>
        </p:spPr>
      </p:pic>
      <p:pic>
        <p:nvPicPr>
          <p:cNvPr id="5" name="Picture 6" descr="D:\Ramesh dont del\CHANG-11e\Art File\labeled_jpegs\11_labeled_images\cha02680_11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257" y="1725288"/>
            <a:ext cx="3283472" cy="18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faculty.fullerton.edu/cmcconnell/304/Images/X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8650" y="1650198"/>
            <a:ext cx="1990467" cy="1941321"/>
          </a:xfrm>
          <a:prstGeom prst="rect">
            <a:avLst/>
          </a:prstGeom>
          <a:noFill/>
        </p:spPr>
      </p:pic>
      <p:graphicFrame>
        <p:nvGraphicFramePr>
          <p:cNvPr id="411650" name="Object 2"/>
          <p:cNvGraphicFramePr>
            <a:graphicFrameLocks noChangeAspect="1"/>
          </p:cNvGraphicFramePr>
          <p:nvPr/>
        </p:nvGraphicFramePr>
        <p:xfrm>
          <a:off x="5140325" y="4899025"/>
          <a:ext cx="24812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54" name="Equation" r:id="rId6" imgW="825142" imgH="177723" progId="Equation.3">
                  <p:embed/>
                </p:oleObj>
              </mc:Choice>
              <mc:Fallback>
                <p:oleObj name="Equation" r:id="rId6" imgW="825142" imgH="177723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4899025"/>
                        <a:ext cx="2481263" cy="5302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4368800" y="2349500"/>
            <a:ext cx="6985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5994400" y="4016375"/>
            <a:ext cx="6985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4210050" y="5006975"/>
            <a:ext cx="6985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07FA-5333-4AC9-9532-7F2B1D438FD9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869" y="-5292"/>
            <a:ext cx="8229600" cy="11430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u="sng" dirty="0"/>
              <a:t>Diffraction</a:t>
            </a:r>
          </a:p>
        </p:txBody>
      </p:sp>
      <p:pic>
        <p:nvPicPr>
          <p:cNvPr id="439298" name="Picture 2" descr="http://netsains.net/wp-content/uploads/2012/09/photo-51-explana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87" y="3898115"/>
            <a:ext cx="5178426" cy="2721910"/>
          </a:xfrm>
          <a:prstGeom prst="rect">
            <a:avLst/>
          </a:prstGeom>
          <a:noFill/>
        </p:spPr>
      </p:pic>
      <p:pic>
        <p:nvPicPr>
          <p:cNvPr id="439300" name="Picture 4" descr="http://upload.wikimedia.org/wikipedia/en/b/b2/Photo_51_x-ray_diffraction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912" y="962090"/>
            <a:ext cx="2690776" cy="27332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7996" y="1875934"/>
            <a:ext cx="268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51 </a:t>
            </a:r>
          </a:p>
          <a:p>
            <a:r>
              <a:rPr lang="en-US" dirty="0"/>
              <a:t>Rosalind Franklin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8" name="Picture 6" descr="http://i00.i.aliimg.com/wsphoto/v1/600417330_3/Free-shipping-24pcs-per-lot-crystal-color-Phone-case-adornment-accessory-32X17MM-STONE-W4227-Navette-sh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70313">
            <a:off x="1209676" y="1044574"/>
            <a:ext cx="2371726" cy="2371726"/>
          </a:xfrm>
          <a:prstGeom prst="rect">
            <a:avLst/>
          </a:prstGeom>
          <a:noFill/>
        </p:spPr>
      </p:pic>
      <p:pic>
        <p:nvPicPr>
          <p:cNvPr id="2" name="Picture 4" descr="http://upload.wikimedia.org/wikipedia/commons/thumb/f/f0/Ruby_gem.JPG/160px-Ruby_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6077" y="1325856"/>
            <a:ext cx="2502123" cy="215808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49900" y="2973467"/>
            <a:ext cx="3300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Absorbs yellow-green</a:t>
            </a:r>
          </a:p>
          <a:p>
            <a:pPr algn="ctr"/>
            <a:r>
              <a:rPr lang="en-US" sz="2400" dirty="0"/>
              <a:t>Emits red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8203" y="5912703"/>
            <a:ext cx="6682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Most expensive ruby (1.6 cm</a:t>
            </a:r>
            <a:r>
              <a:rPr lang="en-US" sz="2400" baseline="30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) = $6.7 million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Al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(1.5 cm</a:t>
            </a:r>
            <a:r>
              <a:rPr lang="en-US" sz="2400" baseline="30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)  =  ~$500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44500" y="0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Crystals Side Note</a:t>
            </a:r>
          </a:p>
        </p:txBody>
      </p:sp>
      <p:pic>
        <p:nvPicPr>
          <p:cNvPr id="412674" name="Picture 2" descr="http://som.web.cmu.edu/structures/S058-Al2O3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1200" y="3216275"/>
            <a:ext cx="2616200" cy="2616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160056" y="4066143"/>
            <a:ext cx="1288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Al green </a:t>
            </a:r>
          </a:p>
          <a:p>
            <a:pPr algn="ctr"/>
            <a:r>
              <a:rPr lang="en-US" sz="2400" dirty="0">
                <a:solidFill>
                  <a:srgbClr val="FF3300"/>
                </a:solidFill>
              </a:rPr>
              <a:t>O red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6100" y="1000125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16335" y="1686778"/>
            <a:ext cx="22541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Replace </a:t>
            </a:r>
          </a:p>
          <a:p>
            <a:pPr algn="ctr"/>
            <a:r>
              <a:rPr lang="en-US" sz="2400" dirty="0"/>
              <a:t>1% Al</a:t>
            </a:r>
            <a:r>
              <a:rPr lang="en-US" sz="2400" baseline="30000" dirty="0"/>
              <a:t>3+</a:t>
            </a:r>
            <a:r>
              <a:rPr lang="en-US" sz="2400" dirty="0"/>
              <a:t> with Cr</a:t>
            </a:r>
            <a:r>
              <a:rPr lang="en-US" sz="2400" baseline="30000" dirty="0"/>
              <a:t>3+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79800" y="24765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18300" y="1012825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Ruby</a:t>
            </a:r>
            <a:endParaRPr lang="en-US" sz="2400" b="1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749300" y="2884567"/>
            <a:ext cx="3300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Colorless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7" name="Rectangle 23"/>
          <p:cNvSpPr>
            <a:spLocks noGrp="1" noChangeArrowheads="1"/>
          </p:cNvSpPr>
          <p:nvPr>
            <p:ph type="title"/>
          </p:nvPr>
        </p:nvSpPr>
        <p:spPr>
          <a:xfrm>
            <a:off x="457200" y="31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STATES OF MATTER</a:t>
            </a:r>
          </a:p>
        </p:txBody>
      </p:sp>
      <p:pic>
        <p:nvPicPr>
          <p:cNvPr id="16386" name="Picture 2" descr="Protons and electrons in plasm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09803" y="840373"/>
            <a:ext cx="1304925" cy="1158875"/>
          </a:xfrm>
          <a:noFill/>
          <a:ln/>
        </p:spPr>
      </p:pic>
      <p:pic>
        <p:nvPicPr>
          <p:cNvPr id="16400" name="Picture 16" descr="Microscopic view of a liquid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603" y="992773"/>
            <a:ext cx="990600" cy="990600"/>
          </a:xfrm>
          <a:prstGeom prst="rect">
            <a:avLst/>
          </a:prstGeom>
          <a:noFill/>
        </p:spPr>
      </p:pic>
      <p:pic>
        <p:nvPicPr>
          <p:cNvPr id="16401" name="Picture 17" descr="Microscopic view of a ga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9603" y="992773"/>
            <a:ext cx="990600" cy="990600"/>
          </a:xfrm>
          <a:prstGeom prst="rect">
            <a:avLst/>
          </a:prstGeom>
          <a:noFill/>
        </p:spPr>
      </p:pic>
      <p:pic>
        <p:nvPicPr>
          <p:cNvPr id="16402" name="Picture 18" descr="Microscopic view of a solid.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9603" y="992773"/>
            <a:ext cx="990600" cy="990600"/>
          </a:xfrm>
          <a:prstGeom prst="rect">
            <a:avLst/>
          </a:prstGeom>
          <a:noFill/>
        </p:spPr>
      </p:pic>
      <p:pic>
        <p:nvPicPr>
          <p:cNvPr id="16405" name="Picture 21" descr="matter_state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4003" y="2059573"/>
            <a:ext cx="4524375" cy="1495425"/>
          </a:xfrm>
          <a:prstGeom prst="rect">
            <a:avLst/>
          </a:prstGeom>
          <a:noFill/>
        </p:spPr>
      </p:pic>
      <p:pic>
        <p:nvPicPr>
          <p:cNvPr id="16406" name="Picture 22" descr="Addition of Energy changes sta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7203" y="1996436"/>
            <a:ext cx="706596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 txBox="1">
            <a:spLocks noChangeArrowheads="1"/>
          </p:cNvSpPr>
          <p:nvPr/>
        </p:nvSpPr>
        <p:spPr>
          <a:xfrm>
            <a:off x="963930" y="3849010"/>
            <a:ext cx="5061732" cy="2540067"/>
          </a:xfrm>
          <a:prstGeom prst="rect">
            <a:avLst/>
          </a:prstGeom>
          <a:noFill/>
          <a:ln/>
        </p:spPr>
        <p:txBody>
          <a:bodyPr lIns="90488" tIns="44450" rIns="90488" bIns="4445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Solids-</a:t>
            </a:r>
          </a:p>
          <a:p>
            <a:pPr marL="342900" marR="0" lvl="0" indent="-31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lang="en-US" altLang="en-US" sz="2400" dirty="0"/>
              <a:t>	Ionic</a:t>
            </a:r>
          </a:p>
          <a:p>
            <a:pPr marL="342900" marR="0" lvl="0" indent="-31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Covalent</a:t>
            </a:r>
          </a:p>
          <a:p>
            <a:pPr marL="342900" marR="0" lvl="0" indent="-31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lang="en-US" altLang="en-US" sz="2400" dirty="0"/>
              <a:t>Molecular</a:t>
            </a:r>
          </a:p>
          <a:p>
            <a:pPr marL="342900" marR="0" lvl="0" indent="-31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Metallic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765F-FA3F-4072-970A-848A93C7837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2579077" y="4384430"/>
            <a:ext cx="550984" cy="19812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7602" y="5124151"/>
            <a:ext cx="4941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0" indent="-3175">
              <a:spcBef>
                <a:spcPts val="1800"/>
              </a:spcBef>
              <a:buClr>
                <a:srgbClr val="FF0000"/>
              </a:buClr>
              <a:defRPr/>
            </a:pPr>
            <a:r>
              <a:rPr lang="en-US" altLang="en-US" sz="2400" dirty="0"/>
              <a:t>Crystalline/polycrystalline/amorphous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4500" y="0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Crystals Side Note</a:t>
            </a:r>
          </a:p>
        </p:txBody>
      </p:sp>
      <p:pic>
        <p:nvPicPr>
          <p:cNvPr id="413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166" y="1781538"/>
            <a:ext cx="4188604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209" y="1622185"/>
            <a:ext cx="4183061" cy="214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35427" y="4592991"/>
            <a:ext cx="7252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What is the difference between synthetic and natural diamonds?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78445" y="131380"/>
          <a:ext cx="6096000" cy="666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4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“Natural” Diamond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Synthetic Diamond</a:t>
                      </a:r>
                    </a:p>
                    <a:p>
                      <a:pPr algn="ctr"/>
                      <a:r>
                        <a:rPr lang="en-US" sz="1800" dirty="0"/>
                        <a:t>Man-made Diamond</a:t>
                      </a:r>
                    </a:p>
                    <a:p>
                      <a:pPr algn="ctr"/>
                      <a:r>
                        <a:rPr lang="en-US" sz="1800" dirty="0"/>
                        <a:t>Lab Created Diamond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413">
                <a:tc>
                  <a:txBody>
                    <a:bodyPr/>
                    <a:lstStyle/>
                    <a:p>
                      <a:pPr algn="ctr"/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413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040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1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9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55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1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768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30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Picture 4" descr="http://upload.wikimedia.org/wikipedia/commons/2/22/Diamond_Cubic-F_lattice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120" y="2110574"/>
            <a:ext cx="1403703" cy="13814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8983" y="4519134"/>
            <a:ext cx="165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(flawless)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633" y="4981214"/>
            <a:ext cx="153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348" y="5412301"/>
            <a:ext cx="183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Resale (</a:t>
            </a:r>
            <a:r>
              <a:rPr lang="en-US" dirty="0" err="1"/>
              <a:t>mv</a:t>
            </a:r>
            <a:r>
              <a:rPr lang="en-US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987" y="1741399"/>
            <a:ext cx="196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Composition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275" y="4036367"/>
            <a:ext cx="196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Properties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215" y="2674060"/>
            <a:ext cx="196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Structure</a:t>
            </a:r>
          </a:p>
        </p:txBody>
      </p:sp>
      <p:pic>
        <p:nvPicPr>
          <p:cNvPr id="14" name="Picture 4" descr="http://upload.wikimedia.org/wikipedia/commons/2/22/Diamond_Cubic-F_lattice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3897" y="2116218"/>
            <a:ext cx="1403703" cy="138142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19215" y="1250332"/>
            <a:ext cx="196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Synthesis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926" y="3590455"/>
            <a:ext cx="196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X-ray pattern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992" y="5896765"/>
            <a:ext cx="200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Production Staff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24167" y="1246201"/>
            <a:ext cx="2557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Geological Pressure-Time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05988" y="1246201"/>
            <a:ext cx="228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Anvil + Hydraulic Press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08632" y="1697756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dk1"/>
                </a:solidFill>
              </a:rPr>
              <a:t>C</a:t>
            </a:r>
            <a:r>
              <a:rPr lang="en-US" baseline="-25000" dirty="0" err="1">
                <a:solidFill>
                  <a:schemeClr val="dk1"/>
                </a:solidFill>
              </a:rPr>
              <a:t>n</a:t>
            </a:r>
            <a:endParaRPr lang="en-US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6562275" y="1692112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dk1"/>
                </a:solidFill>
              </a:rPr>
              <a:t>C</a:t>
            </a:r>
            <a:r>
              <a:rPr lang="en-US" baseline="-25000" dirty="0" err="1">
                <a:solidFill>
                  <a:schemeClr val="dk1"/>
                </a:solidFill>
              </a:rPr>
              <a:t>n</a:t>
            </a:r>
            <a:endParaRPr lang="en-US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4876339" y="3616867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Same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70693" y="4051492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Same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68419" y="4531268"/>
            <a:ext cx="1468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dk1"/>
                </a:solidFill>
              </a:rPr>
              <a:t>~20 g (100 ct)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133439" y="4531267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dk1"/>
                </a:solidFill>
              </a:rPr>
              <a:t>~2 g (10 ct)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06857" y="5024286"/>
            <a:ext cx="1087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$4,000/ct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00347" y="5027979"/>
            <a:ext cx="1204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$10,000/ct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22137" y="5403745"/>
            <a:ext cx="583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35%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17853" y="5392456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35-80%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53379" y="5769246"/>
            <a:ext cx="3189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B.S. and M.S. Chemists </a:t>
            </a:r>
          </a:p>
          <a:p>
            <a:pPr algn="ctr">
              <a:defRPr/>
            </a:pPr>
            <a:r>
              <a:rPr lang="en-US" dirty="0"/>
              <a:t>and Engineers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65173" y="5865704"/>
            <a:ext cx="125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Slave Labor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75521" y="639407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658" y="6265724"/>
            <a:ext cx="201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 added to your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07FA-5333-4AC9-9532-7F2B1D438FD9}" type="slidenum">
              <a:rPr lang="en-US"/>
              <a:pPr/>
              <a:t>22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3085" y="0"/>
            <a:ext cx="7993062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altLang="en-US" sz="4000" u="sng" dirty="0"/>
              <a:t>Solids</a:t>
            </a:r>
          </a:p>
        </p:txBody>
      </p:sp>
      <p:sp>
        <p:nvSpPr>
          <p:cNvPr id="211" name="TextBox 4"/>
          <p:cNvSpPr txBox="1">
            <a:spLocks noChangeArrowheads="1"/>
          </p:cNvSpPr>
          <p:nvPr/>
        </p:nvSpPr>
        <p:spPr bwMode="auto">
          <a:xfrm>
            <a:off x="94850" y="1158537"/>
            <a:ext cx="465442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algn="l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</a:rPr>
              <a:t>Crystalline</a:t>
            </a:r>
            <a:r>
              <a:rPr lang="en-US" sz="2000" dirty="0"/>
              <a:t> solids</a:t>
            </a:r>
          </a:p>
          <a:p>
            <a:pPr marL="682625" lvl="1" indent="-225425" algn="l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/>
              <a:t>Exhibit a three-dimensional order.</a:t>
            </a:r>
          </a:p>
          <a:p>
            <a:pPr marL="682625" lvl="1" indent="-225425" algn="l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/>
              <a:t>Show diffraction pattern when irradiated with X-rays.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3387" y="1160394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5425" indent="-225425">
              <a:spcBef>
                <a:spcPts val="1200"/>
              </a:spcBef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</a:rPr>
              <a:t>Amorphous</a:t>
            </a:r>
            <a:r>
              <a:rPr lang="en-US" sz="2000" dirty="0"/>
              <a:t> solids</a:t>
            </a:r>
          </a:p>
          <a:p>
            <a:pPr marL="682625" lvl="1" indent="-225425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/>
              <a:t>Exhibit a short-range order, but</a:t>
            </a:r>
          </a:p>
          <a:p>
            <a:pPr marL="682625" lvl="1" indent="-225425">
              <a:buClr>
                <a:srgbClr val="FF0000"/>
              </a:buClr>
              <a:buSzPct val="120000"/>
              <a:tabLst>
                <a:tab pos="225425" algn="l"/>
              </a:tabLst>
              <a:defRPr/>
            </a:pPr>
            <a:r>
              <a:rPr lang="en-US" sz="2000" dirty="0"/>
              <a:t>	are disordered over the long range.</a:t>
            </a:r>
          </a:p>
          <a:p>
            <a:pPr marL="682625" lvl="1" indent="-225425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/>
              <a:t>Do not show diffraction pattern under X-ray irradiation.</a:t>
            </a:r>
          </a:p>
        </p:txBody>
      </p:sp>
      <p:pic>
        <p:nvPicPr>
          <p:cNvPr id="281604" name="Picture 4" descr="http://upload.wikimedia.org/wikipedia/commons/thumb/0/05/Crystalline_polycrystalline_amorphous2.svg/2000px-Crystalline_polycrystalline_amorphous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04" y="3379401"/>
            <a:ext cx="7474791" cy="2746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587" y="3554412"/>
            <a:ext cx="2474913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Amorphous Solids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66700" y="933450"/>
            <a:ext cx="8572500" cy="259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strike="noStrike" kern="120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There are many solids that are</a:t>
            </a:r>
            <a:r>
              <a:rPr kumimoji="0" lang="en-US" sz="2400" strike="noStrike" kern="1200" cap="none" spc="0" normalizeH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 not crystalline (will not diffract)</a:t>
            </a:r>
            <a:endParaRPr kumimoji="0" lang="en-US" sz="2400" strike="noStrike" kern="1200" cap="none" spc="0" normalizeH="0" baseline="0" noProof="0" dirty="0">
              <a:ln>
                <a:noFill/>
              </a:ln>
              <a:uLnTx/>
              <a:uFillTx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400" dirty="0"/>
              <a:t>No long range order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strike="noStrike" kern="120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Molecules are arranged in a “random” manner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strike="noStrike" kern="120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Flow when subject to pressure over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strike="noStrike" kern="120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Isotropic i.e. same properties in all direction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2369" y="4622800"/>
            <a:ext cx="17629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Crystalline SiO</a:t>
            </a:r>
            <a:r>
              <a:rPr lang="en-US" sz="2000" baseline="-25000" dirty="0"/>
              <a:t>2</a:t>
            </a:r>
          </a:p>
          <a:p>
            <a:pPr algn="ctr"/>
            <a:r>
              <a:rPr lang="en-US" sz="2000" dirty="0"/>
              <a:t>(quartz)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339064" y="4657725"/>
            <a:ext cx="17620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Amorphous SiO</a:t>
            </a:r>
            <a:r>
              <a:rPr lang="en-US" baseline="-25000" dirty="0"/>
              <a:t>2</a:t>
            </a:r>
          </a:p>
          <a:p>
            <a:pPr algn="ctr"/>
            <a:r>
              <a:rPr lang="en-US" dirty="0"/>
              <a:t>(glass)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301" y="3497580"/>
            <a:ext cx="2781300" cy="317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Amorphous Solid Examples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0199" y="1047234"/>
            <a:ext cx="3602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/>
              <a:t>Synthetic plastics/polymers</a:t>
            </a:r>
          </a:p>
        </p:txBody>
      </p:sp>
      <p:pic>
        <p:nvPicPr>
          <p:cNvPr id="442370" name="Picture 2" descr="http://www.bowl.com/uploadedImages/News/Other/Original%20S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1562100"/>
            <a:ext cx="2193925" cy="219392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206299" y="1948934"/>
            <a:ext cx="1267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err="1"/>
              <a:t>Aerogels</a:t>
            </a:r>
            <a:endParaRPr lang="en-US" sz="2400" dirty="0"/>
          </a:p>
        </p:txBody>
      </p:sp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52675"/>
            <a:ext cx="3543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5029200" y="4672408"/>
            <a:ext cx="355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Scientific Reports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2014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4, 5792.</a:t>
            </a:r>
          </a:p>
        </p:txBody>
      </p:sp>
      <p:pic>
        <p:nvPicPr>
          <p:cNvPr id="442374" name="Picture 6" descr="https://lh5.googleusercontent.com/-rbXwIKQRyqI/T5PusvhDTSI/AAAAAAAC4Yg/IuvyKx7Y6X0/w497-h298/gif%2Bmini%2Bord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043" y="4432300"/>
            <a:ext cx="3812557" cy="2286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965200" y="4095234"/>
            <a:ext cx="2563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/>
              <a:t>Organic Electronics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42372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68EA6-39B7-484D-8D00-13D11A345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90500"/>
            <a:ext cx="7096125" cy="6477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D242532-95AD-449C-A86B-0A6D6AF2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375" y="5453538"/>
            <a:ext cx="206184" cy="2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7B4986B-1961-4534-8FB5-AA7F739EF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164" y="5238661"/>
            <a:ext cx="206184" cy="2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0CF6341-8B80-4D40-8C30-986A3A93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374" y="5692703"/>
            <a:ext cx="206184" cy="2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BE6139B-2BBD-46C6-9F0A-CDF35D2BF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724" y="5927653"/>
            <a:ext cx="206184" cy="2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5AFD474-9239-4918-B8FE-DDF77426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908" y="6133490"/>
            <a:ext cx="206184" cy="2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D557486-76B2-4A4A-A20C-E5A13871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124" y="6371175"/>
            <a:ext cx="206184" cy="2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7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07FA-5333-4AC9-9532-7F2B1D438FD9}" type="slidenum">
              <a:rPr lang="en-US"/>
              <a:pPr/>
              <a:t>3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3085" y="0"/>
            <a:ext cx="7993062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altLang="en-US" sz="4000" u="sng" dirty="0"/>
              <a:t>Solids</a:t>
            </a:r>
          </a:p>
        </p:txBody>
      </p:sp>
      <p:sp>
        <p:nvSpPr>
          <p:cNvPr id="211" name="TextBox 4"/>
          <p:cNvSpPr txBox="1">
            <a:spLocks noChangeArrowheads="1"/>
          </p:cNvSpPr>
          <p:nvPr/>
        </p:nvSpPr>
        <p:spPr bwMode="auto">
          <a:xfrm>
            <a:off x="94850" y="1158537"/>
            <a:ext cx="465442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algn="l">
              <a:spcBef>
                <a:spcPts val="0"/>
              </a:spcBef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</a:rPr>
              <a:t>Crystalline</a:t>
            </a:r>
            <a:r>
              <a:rPr lang="en-US" sz="2000" dirty="0"/>
              <a:t> solids</a:t>
            </a:r>
          </a:p>
          <a:p>
            <a:pPr marL="682625" lvl="1" indent="-225425" algn="l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/>
              <a:t>Exhibit a three-dimensional order.</a:t>
            </a:r>
          </a:p>
          <a:p>
            <a:pPr marL="682625" lvl="1" indent="-225425" algn="l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/>
              <a:t>Show diffraction pattern when irradiated with X-rays.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3387" y="1160394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5425" indent="-225425">
              <a:spcBef>
                <a:spcPts val="1200"/>
              </a:spcBef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</a:rPr>
              <a:t>Amorphous</a:t>
            </a:r>
            <a:r>
              <a:rPr lang="en-US" sz="2000" dirty="0"/>
              <a:t> solids</a:t>
            </a:r>
          </a:p>
          <a:p>
            <a:pPr marL="682625" lvl="1" indent="-225425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/>
              <a:t>Exhibit a short-range order, but</a:t>
            </a:r>
          </a:p>
          <a:p>
            <a:pPr marL="682625" lvl="1" indent="-225425">
              <a:buClr>
                <a:srgbClr val="FF0000"/>
              </a:buClr>
              <a:buSzPct val="120000"/>
              <a:tabLst>
                <a:tab pos="225425" algn="l"/>
              </a:tabLst>
              <a:defRPr/>
            </a:pPr>
            <a:r>
              <a:rPr lang="en-US" sz="2000" dirty="0"/>
              <a:t>	are disordered over the long range.</a:t>
            </a:r>
          </a:p>
          <a:p>
            <a:pPr marL="682625" lvl="1" indent="-225425">
              <a:spcBef>
                <a:spcPts val="3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25425" algn="l"/>
              </a:tabLst>
              <a:defRPr/>
            </a:pPr>
            <a:r>
              <a:rPr lang="en-US" sz="2000" dirty="0"/>
              <a:t>Do not show diffraction pattern under X-ray irradiation.</a:t>
            </a:r>
          </a:p>
        </p:txBody>
      </p:sp>
      <p:pic>
        <p:nvPicPr>
          <p:cNvPr id="281604" name="Picture 4" descr="http://upload.wikimedia.org/wikipedia/commons/thumb/0/05/Crystalline_polycrystalline_amorphous2.svg/2000px-Crystalline_polycrystalline_amorphous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04" y="3379401"/>
            <a:ext cx="7474791" cy="2746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cryst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889" y="1217629"/>
            <a:ext cx="9144000" cy="4968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E3A-9EBB-4642-A856-2207F8B683F3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3333CC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3333CC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47869" y="4039"/>
            <a:ext cx="8229600" cy="11430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u="sng" dirty="0"/>
              <a:t>Crystalline Solids</a:t>
            </a:r>
          </a:p>
        </p:txBody>
      </p:sp>
      <p:pic>
        <p:nvPicPr>
          <p:cNvPr id="419842" name="Picture 2" descr="http://www.amazingrust.com/Experiments/how_to/Images/Bismuth_Crystals/Crystals/1/crystals_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3924299"/>
            <a:ext cx="2727325" cy="20463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51600" y="59690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Bismuth Crystals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0E744-2AB7-45D7-ADB1-16DFD14C083D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6389" name="Picture 5" descr="f11_14l"/>
          <p:cNvPicPr>
            <a:picLocks noChangeAspect="1" noChangeArrowheads="1"/>
          </p:cNvPicPr>
          <p:nvPr/>
        </p:nvPicPr>
        <p:blipFill>
          <a:blip r:embed="rId2" cstate="print"/>
          <a:srcRect b="8780"/>
          <a:stretch>
            <a:fillRect/>
          </a:stretch>
        </p:blipFill>
        <p:spPr bwMode="auto">
          <a:xfrm>
            <a:off x="1534441" y="2949575"/>
            <a:ext cx="64547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71062" y="1199024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 </a:t>
            </a:r>
            <a:r>
              <a:rPr lang="en-US" b="1" i="1" dirty="0"/>
              <a:t>crystalline solid</a:t>
            </a:r>
            <a:r>
              <a:rPr lang="en-US" dirty="0"/>
              <a:t> possesses rigid and</a:t>
            </a:r>
            <a:r>
              <a:rPr lang="en-US" b="1" dirty="0">
                <a:solidFill>
                  <a:srgbClr val="FF0000"/>
                </a:solidFill>
              </a:rPr>
              <a:t> long-range order</a:t>
            </a:r>
            <a:r>
              <a:rPr lang="en-US" dirty="0"/>
              <a:t>.  In a crystalline solid, atoms, molecules or ions occupy specific (predictable) positions.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1934526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 </a:t>
            </a:r>
            <a:r>
              <a:rPr lang="en-US" b="1" i="1" dirty="0"/>
              <a:t>unit cell</a:t>
            </a:r>
            <a:r>
              <a:rPr lang="en-US" dirty="0"/>
              <a:t> is the basic repeating structural unit of a crystalline solid.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64728" y="3505200"/>
            <a:ext cx="981075" cy="1395413"/>
            <a:chOff x="1502" y="2433"/>
            <a:chExt cx="618" cy="879"/>
          </a:xfrm>
        </p:grpSpPr>
        <p:sp>
          <p:nvSpPr>
            <p:cNvPr id="25612" name="Line 7"/>
            <p:cNvSpPr>
              <a:spLocks noChangeShapeType="1"/>
            </p:cNvSpPr>
            <p:nvPr/>
          </p:nvSpPr>
          <p:spPr bwMode="auto">
            <a:xfrm>
              <a:off x="1816" y="2928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Text Box 8"/>
            <p:cNvSpPr txBox="1">
              <a:spLocks noChangeArrowheads="1"/>
            </p:cNvSpPr>
            <p:nvPr/>
          </p:nvSpPr>
          <p:spPr bwMode="auto">
            <a:xfrm>
              <a:off x="1502" y="2433"/>
              <a:ext cx="61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lattice</a:t>
              </a:r>
            </a:p>
            <a:p>
              <a:r>
                <a:rPr lang="en-US">
                  <a:solidFill>
                    <a:srgbClr val="FF0000"/>
                  </a:solidFill>
                </a:rPr>
                <a:t>point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485228" y="6080125"/>
            <a:ext cx="5172077" cy="458788"/>
            <a:chOff x="96" y="3996"/>
            <a:chExt cx="3258" cy="289"/>
          </a:xfrm>
        </p:grpSpPr>
        <p:sp>
          <p:nvSpPr>
            <p:cNvPr id="25610" name="Text Box 6"/>
            <p:cNvSpPr txBox="1">
              <a:spLocks noChangeArrowheads="1"/>
            </p:cNvSpPr>
            <p:nvPr/>
          </p:nvSpPr>
          <p:spPr bwMode="auto">
            <a:xfrm>
              <a:off x="96" y="3997"/>
              <a:ext cx="8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Unit Cell</a:t>
              </a:r>
            </a:p>
          </p:txBody>
        </p:sp>
        <p:sp>
          <p:nvSpPr>
            <p:cNvPr id="25611" name="Text Box 9"/>
            <p:cNvSpPr txBox="1">
              <a:spLocks noChangeArrowheads="1"/>
            </p:cNvSpPr>
            <p:nvPr/>
          </p:nvSpPr>
          <p:spPr bwMode="auto">
            <a:xfrm>
              <a:off x="1315" y="3996"/>
              <a:ext cx="20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Unit cells repeat in 3 dimensions</a:t>
              </a:r>
            </a:p>
          </p:txBody>
        </p:sp>
      </p:grp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447869" y="4039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Crystalline Solids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47869" y="4039"/>
            <a:ext cx="8229600" cy="1143000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u="sng" dirty="0">
                <a:latin typeface="+mj-lt"/>
                <a:ea typeface="+mj-ea"/>
                <a:cs typeface="+mj-cs"/>
              </a:rPr>
              <a:t>2-D Unit Cell</a:t>
            </a:r>
            <a:endParaRPr kumimoji="0" lang="en-US" alt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1346" name="Picture 2" descr="https://www.uwgb.edu/dutchs/Graphics-Geol/rockmin/symmpat/5PlaneUnitCel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246" y="1273444"/>
            <a:ext cx="7330107" cy="4886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66CFD-5235-485B-84EC-2FC62B03359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2218301" y="141288"/>
            <a:ext cx="46783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u="sng" dirty="0"/>
              <a:t>Seven Basic Unit Cells</a:t>
            </a:r>
          </a:p>
        </p:txBody>
      </p:sp>
      <p:pic>
        <p:nvPicPr>
          <p:cNvPr id="26628" name="Picture 6" descr="D:\Ramesh dont del\CHANG-11e\Art File\labeled_jpegs\11_labeled_images\cha02680_11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677" y="1012536"/>
            <a:ext cx="6731245" cy="470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D0FED-29DC-44E1-973A-EE1179E1F78E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3148013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932089" y="141288"/>
            <a:ext cx="7398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Relation Between Edge Length and Atomic Radius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171575"/>
            <a:ext cx="306546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163" y="1600200"/>
            <a:ext cx="3068637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&quot;No&quot; Symbol 9"/>
          <p:cNvSpPr/>
          <p:nvPr/>
        </p:nvSpPr>
        <p:spPr>
          <a:xfrm>
            <a:off x="1033676" y="254524"/>
            <a:ext cx="7334054" cy="6108569"/>
          </a:xfrm>
          <a:prstGeom prst="noSmoking">
            <a:avLst>
              <a:gd name="adj" fmla="val 3619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5BCE0F-9EE3-4C28-B103-9E53F901B250}"/>
              </a:ext>
            </a:extLst>
          </p:cNvPr>
          <p:cNvSpPr/>
          <p:nvPr/>
        </p:nvSpPr>
        <p:spPr>
          <a:xfrm>
            <a:off x="5576887" y="5769102"/>
            <a:ext cx="1952625" cy="841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am not going to test you on this.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07FA-5333-4AC9-9532-7F2B1D438FD9}" type="slidenum">
              <a:rPr lang="en-US"/>
              <a:pPr/>
              <a:t>9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138" y="76200"/>
            <a:ext cx="6392862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en-US" sz="4000" dirty="0"/>
              <a:t>Types and Examples</a:t>
            </a:r>
            <a:br>
              <a:rPr lang="en-US" altLang="en-US" sz="4000" dirty="0"/>
            </a:br>
            <a:r>
              <a:rPr lang="en-US" altLang="en-US" sz="4000" dirty="0"/>
              <a:t>of Crystalline Solids</a:t>
            </a:r>
          </a:p>
        </p:txBody>
      </p:sp>
      <p:pic>
        <p:nvPicPr>
          <p:cNvPr id="7" name="Picture 7" descr="D:\Ramesh dont del\CHANG-11e\Art File\labeled_jpegs\11_labeled_images\cha02680_t1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65" y="1588128"/>
            <a:ext cx="88169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536</Words>
  <Application>Microsoft Office PowerPoint</Application>
  <PresentationFormat>On-screen Show (4:3)</PresentationFormat>
  <Paragraphs>149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Equation</vt:lpstr>
      <vt:lpstr>PowerPoint Presentation</vt:lpstr>
      <vt:lpstr>STATES OF MATTER</vt:lpstr>
      <vt:lpstr>Solids</vt:lpstr>
      <vt:lpstr>Crystalline Solids</vt:lpstr>
      <vt:lpstr>PowerPoint Presentation</vt:lpstr>
      <vt:lpstr>PowerPoint Presentation</vt:lpstr>
      <vt:lpstr>PowerPoint Presentation</vt:lpstr>
      <vt:lpstr>PowerPoint Presentation</vt:lpstr>
      <vt:lpstr>Types and Examples of Crystalline Solids</vt:lpstr>
      <vt:lpstr>PowerPoint Presentation</vt:lpstr>
      <vt:lpstr>How do we know their structure?</vt:lpstr>
      <vt:lpstr>Discovery of X-Rays</vt:lpstr>
      <vt:lpstr>PowerPoint Presentation</vt:lpstr>
      <vt:lpstr>PowerPoint Presentation</vt:lpstr>
      <vt:lpstr>Diffraction</vt:lpstr>
      <vt:lpstr>PowerPoint Presentation</vt:lpstr>
      <vt:lpstr>PowerPoint Presentation</vt:lpstr>
      <vt:lpstr>Diffraction</vt:lpstr>
      <vt:lpstr>PowerPoint Presentation</vt:lpstr>
      <vt:lpstr>PowerPoint Presentation</vt:lpstr>
      <vt:lpstr>PowerPoint Presentation</vt:lpstr>
      <vt:lpstr>Solids</vt:lpstr>
      <vt:lpstr>Amorphous Solids</vt:lpstr>
      <vt:lpstr>Amorphous Solid Examples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Intermolecular Forces and Liquids and Solids</dc:title>
  <dc:creator>Vastib</dc:creator>
  <cp:lastModifiedBy>Vastib</cp:lastModifiedBy>
  <cp:revision>37</cp:revision>
  <dcterms:created xsi:type="dcterms:W3CDTF">2015-01-06T23:42:48Z</dcterms:created>
  <dcterms:modified xsi:type="dcterms:W3CDTF">2019-01-21T15:54:26Z</dcterms:modified>
</cp:coreProperties>
</file>