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25" r:id="rId2"/>
    <p:sldId id="298" r:id="rId3"/>
    <p:sldId id="297" r:id="rId4"/>
    <p:sldId id="331" r:id="rId5"/>
    <p:sldId id="332" r:id="rId6"/>
    <p:sldId id="434" r:id="rId7"/>
    <p:sldId id="426" r:id="rId8"/>
    <p:sldId id="338" r:id="rId9"/>
    <p:sldId id="340" r:id="rId10"/>
    <p:sldId id="341" r:id="rId11"/>
    <p:sldId id="342" r:id="rId12"/>
    <p:sldId id="301" r:id="rId13"/>
    <p:sldId id="296" r:id="rId14"/>
    <p:sldId id="303" r:id="rId15"/>
    <p:sldId id="334" r:id="rId16"/>
    <p:sldId id="307" r:id="rId17"/>
    <p:sldId id="305" r:id="rId18"/>
    <p:sldId id="335" r:id="rId19"/>
    <p:sldId id="336" r:id="rId20"/>
    <p:sldId id="337" r:id="rId21"/>
    <p:sldId id="436" r:id="rId22"/>
    <p:sldId id="427" r:id="rId23"/>
    <p:sldId id="430" r:id="rId24"/>
    <p:sldId id="429" r:id="rId25"/>
    <p:sldId id="428" r:id="rId26"/>
    <p:sldId id="343" r:id="rId27"/>
    <p:sldId id="433" r:id="rId28"/>
    <p:sldId id="43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102" y="-546"/>
      </p:cViewPr>
      <p:guideLst>
        <p:guide orient="horz" pos="349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E6B0-2E80-4B9E-B6FB-A60228E1260C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DF83B-58FB-467C-B46C-B62252864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555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9583" y="0"/>
            <a:ext cx="3485873" cy="583406"/>
          </a:xfrm>
          <a:prstGeom prst="rect">
            <a:avLst/>
          </a:prstGeom>
          <a:gradFill flip="none"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  <a:tileRect/>
          </a:gradFill>
        </p:spPr>
        <p:txBody>
          <a:bodyPr anchor="ctr" anchorCtr="0"/>
          <a:lstStyle>
            <a:lvl1pPr marL="0" indent="0">
              <a:buNone/>
              <a:defRPr sz="3200" b="1" baseline="0">
                <a:solidFill>
                  <a:srgbClr val="FFFF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8442" y="680936"/>
            <a:ext cx="8807283" cy="560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44A6-B56A-49D2-9710-FF60FF65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2568-91EC-4BB9-A9A6-24F31959289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ovies/YouTube%20-%20Laser%20pointer%20and%20Diffraction%20grating%20-%20Dragonlasers.com.fl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24" y="1065959"/>
            <a:ext cx="5943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</a:t>
            </a:r>
          </a:p>
          <a:p>
            <a:r>
              <a:rPr lang="en-US" sz="2400" b="1" dirty="0" smtClean="0"/>
              <a:t>Page 467</a:t>
            </a:r>
            <a:endParaRPr lang="en-US" sz="2400" b="1" dirty="0"/>
          </a:p>
        </p:txBody>
      </p:sp>
      <p:pic>
        <p:nvPicPr>
          <p:cNvPr id="136194" name="Picture 2" descr="http://dynamic.pixton.com/comic/a/8/i/7/a8i747vf97o7q2pz_v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785" y="2927350"/>
            <a:ext cx="2809875" cy="2857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33705" y="2207624"/>
            <a:ext cx="36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Intermolecular forces according to Google Images: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2730500"/>
            <a:ext cx="3606800" cy="1549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B8D86-2D6A-4CB4-8228-B780438B342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551314" y="177289"/>
            <a:ext cx="40159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sng" dirty="0" smtClean="0"/>
              <a:t>Molecular Crystals</a:t>
            </a:r>
            <a:endParaRPr lang="en-US" sz="4000" u="sng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48685" y="985929"/>
            <a:ext cx="5825163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Lattice </a:t>
            </a:r>
            <a:r>
              <a:rPr lang="en-US" sz="2400" dirty="0"/>
              <a:t>points occupied by molecules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Held </a:t>
            </a:r>
            <a:r>
              <a:rPr lang="en-US" sz="2400" dirty="0"/>
              <a:t>together by intermolecular forces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Soft</a:t>
            </a:r>
            <a:r>
              <a:rPr lang="en-US" sz="2400" dirty="0"/>
              <a:t>, low melting point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Poor </a:t>
            </a:r>
            <a:r>
              <a:rPr lang="en-US" sz="2400" dirty="0"/>
              <a:t>conductor of heat and electricity</a:t>
            </a:r>
          </a:p>
        </p:txBody>
      </p:sp>
      <p:pic>
        <p:nvPicPr>
          <p:cNvPr id="271362" name="Picture 2" descr="http://www.800mainstreet.com/08/0008-0012-h-bd-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58" y="2634049"/>
            <a:ext cx="2830222" cy="21534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513" y="4814580"/>
            <a:ext cx="196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(ice)</a:t>
            </a:r>
            <a:endParaRPr lang="en-US" dirty="0"/>
          </a:p>
        </p:txBody>
      </p:sp>
      <p:pic>
        <p:nvPicPr>
          <p:cNvPr id="271364" name="Picture 4" descr="http://www.nature.com/ncomms/journal/v4/n4/images/ncomms273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558" y="2739473"/>
            <a:ext cx="2854645" cy="21847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50566" y="4920327"/>
            <a:ext cx="196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271366" name="Picture 6" descr="http://www.intechopen.com/source/html/39154/media/image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583" y="3862877"/>
            <a:ext cx="2761452" cy="252743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4920" y="6382822"/>
            <a:ext cx="196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Organic Molecules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988" y="3230563"/>
            <a:ext cx="334486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64993" y="873023"/>
            <a:ext cx="5581080" cy="169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Lattice </a:t>
            </a:r>
            <a:r>
              <a:rPr lang="en-US" sz="2400" dirty="0"/>
              <a:t>points occupied by metal atoms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Held together by metallic bonds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Soft to hard, low to high melting point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Good conductors of heat and electricity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633948" y="2814056"/>
            <a:ext cx="3530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Cross Section of a Metallic Crystal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22400" y="3368675"/>
            <a:ext cx="3606800" cy="822325"/>
            <a:chOff x="816" y="2080"/>
            <a:chExt cx="2272" cy="518"/>
          </a:xfrm>
        </p:grpSpPr>
        <p:sp>
          <p:nvSpPr>
            <p:cNvPr id="55307" name="Line 8"/>
            <p:cNvSpPr>
              <a:spLocks noChangeShapeType="1"/>
            </p:cNvSpPr>
            <p:nvPr/>
          </p:nvSpPr>
          <p:spPr bwMode="auto">
            <a:xfrm>
              <a:off x="1936" y="2336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Text Box 10"/>
            <p:cNvSpPr txBox="1">
              <a:spLocks noChangeArrowheads="1"/>
            </p:cNvSpPr>
            <p:nvPr/>
          </p:nvSpPr>
          <p:spPr bwMode="auto">
            <a:xfrm>
              <a:off x="816" y="2080"/>
              <a:ext cx="11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nucleus &amp;</a:t>
              </a:r>
            </a:p>
            <a:p>
              <a:r>
                <a:rPr lang="en-US"/>
                <a:t>inner shell </a:t>
              </a:r>
              <a:r>
                <a:rPr lang="en-US" i="1"/>
                <a:t>e</a:t>
              </a:r>
              <a:r>
                <a:rPr lang="en-US" baseline="30000"/>
                <a:t>-</a:t>
              </a:r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71600" y="4572000"/>
            <a:ext cx="3632200" cy="822325"/>
            <a:chOff x="864" y="2880"/>
            <a:chExt cx="2288" cy="518"/>
          </a:xfrm>
        </p:grpSpPr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>
              <a:off x="2000" y="3152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Text Box 12"/>
            <p:cNvSpPr txBox="1">
              <a:spLocks noChangeArrowheads="1"/>
            </p:cNvSpPr>
            <p:nvPr/>
          </p:nvSpPr>
          <p:spPr bwMode="auto">
            <a:xfrm>
              <a:off x="864" y="2880"/>
              <a:ext cx="117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mobile “sea”</a:t>
              </a:r>
            </a:p>
            <a:p>
              <a:r>
                <a:rPr lang="en-US"/>
                <a:t>of </a:t>
              </a:r>
              <a:r>
                <a:rPr lang="en-US" i="1"/>
                <a:t>e</a:t>
              </a:r>
              <a:r>
                <a:rPr lang="en-US" baseline="30000"/>
                <a:t>-</a:t>
              </a:r>
              <a:endParaRPr lang="en-US"/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51314" y="177289"/>
            <a:ext cx="3575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sng" dirty="0" smtClean="0"/>
              <a:t>Metallic Crystals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/>
              <a:pPr/>
              <a:t>12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76200"/>
            <a:ext cx="6392862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sz="4000" dirty="0" smtClean="0"/>
              <a:t>Types and Examples</a:t>
            </a:r>
            <a:br>
              <a:rPr lang="en-US" altLang="en-US" sz="4000" dirty="0" smtClean="0"/>
            </a:br>
            <a:r>
              <a:rPr lang="en-US" altLang="en-US" sz="4000" dirty="0" smtClean="0"/>
              <a:t>of Crystalline Solids</a:t>
            </a:r>
            <a:endParaRPr lang="en-US" altLang="en-US" sz="4000" dirty="0"/>
          </a:p>
        </p:txBody>
      </p:sp>
      <p:sp>
        <p:nvSpPr>
          <p:cNvPr id="211" name="TextBox 4"/>
          <p:cNvSpPr txBox="1">
            <a:spLocks noChangeArrowheads="1"/>
          </p:cNvSpPr>
          <p:nvPr/>
        </p:nvSpPr>
        <p:spPr bwMode="auto">
          <a:xfrm>
            <a:off x="1447800" y="1447800"/>
            <a:ext cx="6705600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l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dirty="0" smtClean="0"/>
              <a:t>Atomic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400" dirty="0" smtClean="0"/>
              <a:t>Only the noble gases</a:t>
            </a:r>
          </a:p>
          <a:p>
            <a:pPr marL="225425" indent="-225425" algn="l">
              <a:spcBef>
                <a:spcPts val="120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dirty="0" smtClean="0"/>
              <a:t>Molecular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(glucose)</a:t>
            </a:r>
          </a:p>
          <a:p>
            <a:pPr marL="225425" indent="-225425" algn="l">
              <a:spcBef>
                <a:spcPts val="120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dirty="0" smtClean="0"/>
              <a:t>Ionic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400" dirty="0" err="1" smtClean="0"/>
              <a:t>NaCl</a:t>
            </a:r>
            <a:r>
              <a:rPr lang="en-US" sz="2400" dirty="0" smtClean="0"/>
              <a:t>, CaF</a:t>
            </a:r>
            <a:r>
              <a:rPr lang="en-US" sz="2400" baseline="-25000" dirty="0" smtClean="0"/>
              <a:t>2</a:t>
            </a:r>
          </a:p>
          <a:p>
            <a:pPr marL="225425" indent="-225425" algn="l">
              <a:spcBef>
                <a:spcPts val="120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dirty="0" smtClean="0"/>
              <a:t>Network covalent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400" dirty="0" smtClean="0"/>
              <a:t>C (diamond), C (graphite),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(quartz)</a:t>
            </a:r>
          </a:p>
          <a:p>
            <a:pPr marL="225425" indent="-225425" algn="l">
              <a:spcBef>
                <a:spcPts val="120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dirty="0" smtClean="0"/>
              <a:t>Metallic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400" dirty="0" smtClean="0"/>
              <a:t>Na, Ca, Fe, Cu, </a:t>
            </a:r>
            <a:r>
              <a:rPr lang="en-US" sz="2400" dirty="0" err="1" smtClean="0"/>
              <a:t>Pb</a:t>
            </a:r>
            <a:r>
              <a:rPr lang="en-US" sz="2400" dirty="0" smtClean="0"/>
              <a:t>, Gd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38" y="403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How do we know their structure?</a:t>
            </a:r>
            <a:endParaRPr 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951819" y="5542409"/>
            <a:ext cx="319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x-ray crystallography</a:t>
            </a:r>
            <a:endParaRPr lang="en-US" sz="2800" dirty="0"/>
          </a:p>
        </p:txBody>
      </p:sp>
      <p:pic>
        <p:nvPicPr>
          <p:cNvPr id="269314" name="Picture 2" descr="https://chemistry.osu.edu/files/page/2911/Kappa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885" y="1277644"/>
            <a:ext cx="5620830" cy="42156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11.5</a:t>
            </a:r>
          </a:p>
          <a:p>
            <a:r>
              <a:rPr lang="en-US" sz="2400" b="1" dirty="0" smtClean="0"/>
              <a:t>Page 486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69" y="4039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 smtClean="0"/>
              <a:t>Discovery of X-Rays</a:t>
            </a:r>
            <a:endParaRPr lang="en-US" altLang="en-US" sz="4000" u="sng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194" y="1088570"/>
            <a:ext cx="422522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2813" indent="-912813" algn="ctr">
              <a:spcBef>
                <a:spcPts val="600"/>
              </a:spcBef>
              <a:tabLst>
                <a:tab pos="225425" algn="l"/>
              </a:tabLst>
            </a:pPr>
            <a:r>
              <a:rPr lang="en-US" sz="2400" dirty="0"/>
              <a:t>The first Nobel prize in </a:t>
            </a:r>
            <a:r>
              <a:rPr lang="en-US" sz="2400" dirty="0" smtClean="0"/>
              <a:t>Physics</a:t>
            </a:r>
          </a:p>
          <a:p>
            <a:pPr marL="912813" indent="-912813" algn="ctr">
              <a:spcBef>
                <a:spcPts val="600"/>
              </a:spcBef>
              <a:tabLst>
                <a:tab pos="225425" algn="l"/>
              </a:tabLst>
            </a:pPr>
            <a:r>
              <a:rPr lang="en-US" sz="2400" dirty="0" smtClean="0">
                <a:solidFill>
                  <a:srgbClr val="0000FF"/>
                </a:solidFill>
                <a:sym typeface="Symbol" pitchFamily="18" charset="2"/>
              </a:rPr>
              <a:t>Wilhelm </a:t>
            </a:r>
            <a:r>
              <a:rPr lang="en-US" sz="2400" dirty="0" err="1" smtClean="0">
                <a:solidFill>
                  <a:srgbClr val="0000FF"/>
                </a:solidFill>
                <a:sym typeface="Symbol" pitchFamily="18" charset="2"/>
              </a:rPr>
              <a:t>Röntgen</a:t>
            </a:r>
            <a:r>
              <a:rPr lang="en-US" sz="24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(1901</a:t>
            </a:r>
            <a:r>
              <a:rPr lang="en-US" sz="24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endParaRPr lang="en-US" sz="2400" dirty="0"/>
          </a:p>
        </p:txBody>
      </p:sp>
      <p:pic>
        <p:nvPicPr>
          <p:cNvPr id="18" name="Picture 17" descr="h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9963" y="1310951"/>
            <a:ext cx="1715206" cy="2514600"/>
          </a:xfrm>
          <a:prstGeom prst="rect">
            <a:avLst/>
          </a:prstGeom>
        </p:spPr>
      </p:pic>
      <p:pic>
        <p:nvPicPr>
          <p:cNvPr id="268290" name="Picture 2" descr="http://4.bp.blogspot.com/-CNZ_XaLIoLU/TbmQG9D3zPI/AAAAAAAAAKU/nL_u9Hj548Q/s1600/xrays+23%252C950+roentgens+wife+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838" y="1334278"/>
            <a:ext cx="1689615" cy="2531258"/>
          </a:xfrm>
          <a:prstGeom prst="rect">
            <a:avLst/>
          </a:prstGeom>
          <a:noFill/>
        </p:spPr>
      </p:pic>
      <p:pic>
        <p:nvPicPr>
          <p:cNvPr id="268292" name="Picture 4" descr="http://www.crtsite.com/image/roentgen%20at%20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1" y="2286002"/>
            <a:ext cx="2977875" cy="3982908"/>
          </a:xfrm>
          <a:prstGeom prst="rect">
            <a:avLst/>
          </a:prstGeom>
          <a:noFill/>
        </p:spPr>
      </p:pic>
      <p:pic>
        <p:nvPicPr>
          <p:cNvPr id="268294" name="Picture 6" descr="http://www.theskepticsguide.org/wp-content/uploads/2014/12/Visible-spectru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645" y="4251263"/>
            <a:ext cx="4385387" cy="2093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D:\Ramesh dont del\CHANG-11e\Art File\labeled_jpegs\11_labeled_images\cha02680_11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81" y="2098253"/>
            <a:ext cx="4723590" cy="267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4BD4D-8EFE-492C-9CFC-F62E284661D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882186" y="4790032"/>
            <a:ext cx="207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X-ray Diffraction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7869" y="4039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X-Rays Diffraction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5218" name="Picture 2" descr="http://faculty.fullerton.edu/cmcconnell/304/Images/X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819" y="990308"/>
            <a:ext cx="1990467" cy="1941321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12065" y="2936353"/>
            <a:ext cx="207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NaCl</a:t>
            </a:r>
            <a:endParaRPr lang="en-US" dirty="0"/>
          </a:p>
        </p:txBody>
      </p:sp>
      <p:pic>
        <p:nvPicPr>
          <p:cNvPr id="265220" name="Picture 4" descr="http://faculty.fullerton.edu/cmcconnell/304/Images/X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183" y="3655104"/>
            <a:ext cx="2238375" cy="2324101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5176" y="5990574"/>
            <a:ext cx="207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Myoglobin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culty.fullerton.edu/cmcconnell/304/Images/X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850" y="2145498"/>
            <a:ext cx="1990467" cy="1941321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6671" y="1776605"/>
            <a:ext cx="207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NaCl</a:t>
            </a:r>
            <a:endParaRPr lang="en-US" dirty="0"/>
          </a:p>
        </p:txBody>
      </p:sp>
      <p:pic>
        <p:nvPicPr>
          <p:cNvPr id="6" name="Picture 6" descr="D:\Ramesh dont del\CHANG-11e\Art File\labeled_jpegs\11_labeled_images\cha02680_11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057" y="1407788"/>
            <a:ext cx="3811782" cy="21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7869" y="-5292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 Diffraction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9056" y="4169888"/>
            <a:ext cx="149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constructively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4955" y="417058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destructively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www.phys.uconn.edu/~gibson/Notes/Section5_2/365x367xImage157.gif.pagespeed.ic.2Yh5cpR-P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313" y="4559304"/>
            <a:ext cx="1684801" cy="1694033"/>
          </a:xfrm>
          <a:prstGeom prst="rect">
            <a:avLst/>
          </a:prstGeom>
          <a:noFill/>
        </p:spPr>
      </p:pic>
      <p:pic>
        <p:nvPicPr>
          <p:cNvPr id="12" name="Picture 2" descr="http://www.phys.uconn.edu/~gibson/Notes/Section5_2/365x285xImage158.gif.pagespeed.ic.PKP76vFj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5480" y="4837028"/>
            <a:ext cx="1615351" cy="1261302"/>
          </a:xfrm>
          <a:prstGeom prst="rect">
            <a:avLst/>
          </a:prstGeom>
          <a:noFill/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5524500" y="3060700"/>
            <a:ext cx="863600" cy="109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69" y="-5292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 smtClean="0"/>
              <a:t>Diffraction</a:t>
            </a:r>
            <a:endParaRPr lang="en-US" altLang="en-US" sz="4000" u="sng" dirty="0"/>
          </a:p>
        </p:txBody>
      </p:sp>
      <p:sp>
        <p:nvSpPr>
          <p:cNvPr id="7" name="Text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020125" y="1298504"/>
            <a:ext cx="708815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 smtClean="0">
                <a:sym typeface="Symbol" pitchFamily="18" charset="2"/>
              </a:rPr>
              <a:t>Can be observed for any kind of waves</a:t>
            </a:r>
          </a:p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 smtClean="0">
                <a:sym typeface="Symbol" pitchFamily="18" charset="2"/>
              </a:rPr>
              <a:t>When diffraction occurs from several periodically arranged objects, the waves add up (interference) to produce maxima and minima of intensity</a:t>
            </a:r>
          </a:p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 smtClean="0">
                <a:sym typeface="Symbol" pitchFamily="18" charset="2"/>
              </a:rPr>
              <a:t>To achieve this effect, the distance between the objects should be comparable to the wavelength</a:t>
            </a:r>
          </a:p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 smtClean="0">
                <a:sym typeface="Symbol" pitchFamily="18" charset="2"/>
              </a:rPr>
              <a:t>In crystals, </a:t>
            </a:r>
            <a:r>
              <a:rPr lang="en-US" sz="2400" dirty="0" err="1" smtClean="0">
                <a:sym typeface="Symbol" pitchFamily="18" charset="2"/>
              </a:rPr>
              <a:t>interatomic</a:t>
            </a:r>
            <a:r>
              <a:rPr lang="en-US" sz="2400" dirty="0" smtClean="0">
                <a:sym typeface="Symbol" pitchFamily="18" charset="2"/>
              </a:rPr>
              <a:t> distances are on the order of 10</a:t>
            </a:r>
            <a:r>
              <a:rPr lang="en-US" sz="2400" baseline="30000" dirty="0" smtClean="0">
                <a:sym typeface="Symbol" pitchFamily="18" charset="2"/>
              </a:rPr>
              <a:t>-10</a:t>
            </a:r>
            <a:r>
              <a:rPr lang="en-US" sz="2400" dirty="0" smtClean="0">
                <a:sym typeface="Symbol" pitchFamily="18" charset="2"/>
              </a:rPr>
              <a:t> m = 1 Å</a:t>
            </a:r>
          </a:p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Hence, the X-rays!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005" y="1183390"/>
            <a:ext cx="5216590" cy="295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676525" y="3971925"/>
            <a:ext cx="4029075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FF6CD-1707-4C3E-B77C-9EB7FD36433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 Diffraction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76" y="1085850"/>
            <a:ext cx="14859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Constructive Interference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226" y="4762500"/>
            <a:ext cx="321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length of (B to C + C to D)</a:t>
            </a: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827837" y="4458812"/>
            <a:ext cx="1372938" cy="931470"/>
            <a:chOff x="4856412" y="5049362"/>
            <a:chExt cx="1372938" cy="931470"/>
          </a:xfrm>
        </p:grpSpPr>
        <p:pic>
          <p:nvPicPr>
            <p:cNvPr id="4055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862146">
              <a:off x="4856412" y="5049362"/>
              <a:ext cx="1292415" cy="93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905374" y="5219700"/>
              <a:ext cx="1323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[         ]</a:t>
              </a:r>
              <a:endParaRPr lang="en-US" sz="3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402847" y="474928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=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413256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Will only be constructive (give a spot) if: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41150" y="491120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graphicFrame>
        <p:nvGraphicFramePr>
          <p:cNvPr id="405505" name="Object 1"/>
          <p:cNvGraphicFramePr>
            <a:graphicFrameLocks noChangeAspect="1"/>
          </p:cNvGraphicFramePr>
          <p:nvPr/>
        </p:nvGraphicFramePr>
        <p:xfrm>
          <a:off x="2880518" y="5330825"/>
          <a:ext cx="2481263" cy="530225"/>
        </p:xfrm>
        <a:graphic>
          <a:graphicData uri="http://schemas.openxmlformats.org/presentationml/2006/ole">
            <p:oleObj spid="_x0000_s405507" name="Equation" r:id="rId5" imgW="825142" imgH="177723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11.5</a:t>
            </a:r>
          </a:p>
          <a:p>
            <a:r>
              <a:rPr lang="en-US" sz="2400" b="1" dirty="0" smtClean="0"/>
              <a:t>Page 486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55575" y="1255713"/>
            <a:ext cx="8807450" cy="4687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X rays of wavelength 0.154 nm strike an aluminum crystal; the rays are reflected at an angle of 19.3°. 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Assuming that </a:t>
            </a:r>
            <a:r>
              <a:rPr lang="en-US" i="1" dirty="0" smtClean="0">
                <a:latin typeface="Arial" charset="0"/>
              </a:rPr>
              <a:t>n </a:t>
            </a:r>
            <a:r>
              <a:rPr lang="en-US" dirty="0" smtClean="0">
                <a:latin typeface="Arial" charset="0"/>
              </a:rPr>
              <a:t>= 1, calculate the spacing between the planes of aluminum atoms in pm that is responsible for this angle of reflection. 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conversion factor is obtained from 1 nm = 1000 pm.</a:t>
            </a:r>
          </a:p>
        </p:txBody>
      </p:sp>
      <p:graphicFrame>
        <p:nvGraphicFramePr>
          <p:cNvPr id="402433" name="Object 1"/>
          <p:cNvGraphicFramePr>
            <a:graphicFrameLocks noChangeAspect="1"/>
          </p:cNvGraphicFramePr>
          <p:nvPr/>
        </p:nvGraphicFramePr>
        <p:xfrm>
          <a:off x="3318668" y="4816475"/>
          <a:ext cx="2481263" cy="530225"/>
        </p:xfrm>
        <a:graphic>
          <a:graphicData uri="http://schemas.openxmlformats.org/presentationml/2006/ole">
            <p:oleObj spid="_x0000_s402435" name="Equation" r:id="rId3" imgW="825142" imgH="177723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52463" y="266700"/>
            <a:ext cx="779303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Calculation 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/>
              <a:pPr/>
              <a:t>2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85" y="0"/>
            <a:ext cx="7993062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4000" u="sng" dirty="0" smtClean="0"/>
              <a:t>Solids</a:t>
            </a:r>
            <a:endParaRPr lang="en-US" altLang="en-US" sz="4000" u="sng" dirty="0"/>
          </a:p>
        </p:txBody>
      </p:sp>
      <p:sp>
        <p:nvSpPr>
          <p:cNvPr id="211" name="TextBox 4"/>
          <p:cNvSpPr txBox="1">
            <a:spLocks noChangeArrowheads="1"/>
          </p:cNvSpPr>
          <p:nvPr/>
        </p:nvSpPr>
        <p:spPr bwMode="auto">
          <a:xfrm>
            <a:off x="94850" y="1158537"/>
            <a:ext cx="465442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l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Crystalline</a:t>
            </a:r>
            <a:r>
              <a:rPr lang="en-US" sz="2000" dirty="0" smtClean="0"/>
              <a:t>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 smtClean="0"/>
              <a:t>Exhibit a three-dimensional order.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 smtClean="0"/>
              <a:t>Show diffraction pattern when irradiated with X-rays.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3387" y="1160394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5425" indent="-225425">
              <a:spcBef>
                <a:spcPts val="120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Amorphous</a:t>
            </a:r>
            <a:r>
              <a:rPr lang="en-US" sz="2000" dirty="0" smtClean="0"/>
              <a:t> solids</a:t>
            </a:r>
          </a:p>
          <a:p>
            <a:pPr marL="682625" lvl="1" indent="-225425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 smtClean="0"/>
              <a:t>Exhibit a short-range order, but</a:t>
            </a:r>
          </a:p>
          <a:p>
            <a:pPr marL="682625" lvl="1" indent="-225425">
              <a:buClr>
                <a:srgbClr val="FF0000"/>
              </a:buClr>
              <a:buSzPct val="120000"/>
              <a:tabLst>
                <a:tab pos="225425" algn="l"/>
              </a:tabLst>
              <a:defRPr/>
            </a:pPr>
            <a:r>
              <a:rPr lang="en-US" sz="2000" dirty="0" smtClean="0"/>
              <a:t>	are disordered over the long range.</a:t>
            </a:r>
          </a:p>
          <a:p>
            <a:pPr marL="682625" lvl="1" indent="-225425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 smtClean="0"/>
              <a:t>Do not show diffraction pattern under X-ray irradiation.</a:t>
            </a:r>
          </a:p>
        </p:txBody>
      </p:sp>
      <p:pic>
        <p:nvPicPr>
          <p:cNvPr id="281604" name="Picture 4" descr="http://upload.wikimedia.org/wikipedia/commons/thumb/0/05/Crystalline_polycrystalline_amorphous2.svg/2000px-Crystalline_polycrystalline_amorphous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04" y="3379401"/>
            <a:ext cx="7474791" cy="274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2103439"/>
            <a:ext cx="8807450" cy="1046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i="1" dirty="0" smtClean="0">
                <a:solidFill>
                  <a:srgbClr val="109769"/>
                </a:solidFill>
                <a:latin typeface="Arial" charset="0"/>
              </a:rPr>
              <a:t>Solution</a:t>
            </a:r>
            <a:r>
              <a:rPr lang="en-US" b="1" i="1" dirty="0" smtClean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Converting the wavelength to </a:t>
            </a:r>
            <a:r>
              <a:rPr lang="en-US" dirty="0" err="1" smtClean="0">
                <a:latin typeface="Arial" charset="0"/>
              </a:rPr>
              <a:t>picometers</a:t>
            </a:r>
            <a:r>
              <a:rPr lang="en-US" dirty="0" smtClean="0">
                <a:latin typeface="Arial" charset="0"/>
              </a:rPr>
              <a:t> and using the angle of reflection (19.3°), we write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9231" y="3316288"/>
            <a:ext cx="36401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1409" name="Object 1"/>
          <p:cNvGraphicFramePr>
            <a:graphicFrameLocks noChangeAspect="1"/>
          </p:cNvGraphicFramePr>
          <p:nvPr/>
        </p:nvGraphicFramePr>
        <p:xfrm>
          <a:off x="3318668" y="1285875"/>
          <a:ext cx="2481263" cy="530225"/>
        </p:xfrm>
        <a:graphic>
          <a:graphicData uri="http://schemas.openxmlformats.org/presentationml/2006/ole">
            <p:oleObj spid="_x0000_s401411" name="Equation" r:id="rId4" imgW="825142" imgH="177723" progId="Equation.3">
              <p:embed/>
            </p:oleObj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52463" y="266700"/>
            <a:ext cx="779303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Calculation 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69" y="-5292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 smtClean="0"/>
              <a:t>Diffraction</a:t>
            </a:r>
            <a:endParaRPr lang="en-US" altLang="en-US" sz="4000" u="sng" dirty="0"/>
          </a:p>
        </p:txBody>
      </p:sp>
      <p:pic>
        <p:nvPicPr>
          <p:cNvPr id="439298" name="Picture 2" descr="http://netsains.net/wp-content/uploads/2012/09/photo-51-explan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87" y="3898115"/>
            <a:ext cx="5178426" cy="2721910"/>
          </a:xfrm>
          <a:prstGeom prst="rect">
            <a:avLst/>
          </a:prstGeom>
          <a:noFill/>
        </p:spPr>
      </p:pic>
      <p:pic>
        <p:nvPicPr>
          <p:cNvPr id="439300" name="Picture 4" descr="http://upload.wikimedia.org/wikipedia/en/b/b2/Photo_51_x-ray_diffraction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912" y="962090"/>
            <a:ext cx="2690776" cy="27332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7996" y="1875934"/>
            <a:ext cx="268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51 </a:t>
            </a:r>
          </a:p>
          <a:p>
            <a:r>
              <a:rPr lang="en-US" dirty="0" smtClean="0"/>
              <a:t>Rosalind Franklin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 Crystallography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www.chemistry.wustl.edu/%7Ecoursedev/Online%20tutorials/Solutions/na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553" y="4133850"/>
            <a:ext cx="2381250" cy="2143125"/>
          </a:xfrm>
          <a:prstGeom prst="rect">
            <a:avLst/>
          </a:prstGeom>
          <a:noFill/>
        </p:spPr>
      </p:pic>
      <p:pic>
        <p:nvPicPr>
          <p:cNvPr id="5" name="Picture 6" descr="D:\Ramesh dont del\CHANG-11e\Art File\labeled_jpegs\11_labeled_images\cha02680_11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257" y="1725288"/>
            <a:ext cx="3283472" cy="18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faculty.fullerton.edu/cmcconnell/304/Images/X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8650" y="1650198"/>
            <a:ext cx="1990467" cy="1941321"/>
          </a:xfrm>
          <a:prstGeom prst="rect">
            <a:avLst/>
          </a:prstGeom>
          <a:noFill/>
        </p:spPr>
      </p:pic>
      <p:graphicFrame>
        <p:nvGraphicFramePr>
          <p:cNvPr id="411650" name="Object 2"/>
          <p:cNvGraphicFramePr>
            <a:graphicFrameLocks noChangeAspect="1"/>
          </p:cNvGraphicFramePr>
          <p:nvPr/>
        </p:nvGraphicFramePr>
        <p:xfrm>
          <a:off x="5140325" y="4899025"/>
          <a:ext cx="2481263" cy="530225"/>
        </p:xfrm>
        <a:graphic>
          <a:graphicData uri="http://schemas.openxmlformats.org/presentationml/2006/ole">
            <p:oleObj spid="_x0000_s411652" name="Equation" r:id="rId6" imgW="825142" imgH="177723" progId="Equation.3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>
          <a:xfrm>
            <a:off x="4368800" y="2349500"/>
            <a:ext cx="698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994400" y="4016375"/>
            <a:ext cx="698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210050" y="5006975"/>
            <a:ext cx="698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8" name="Picture 6" descr="http://i00.i.aliimg.com/wsphoto/v1/600417330_3/Free-shipping-24pcs-per-lot-crystal-color-Phone-case-adornment-accessory-32X17MM-STONE-W4227-Navette-sh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70313">
            <a:off x="1209676" y="1044574"/>
            <a:ext cx="2371726" cy="2371726"/>
          </a:xfrm>
          <a:prstGeom prst="rect">
            <a:avLst/>
          </a:prstGeom>
          <a:noFill/>
        </p:spPr>
      </p:pic>
      <p:pic>
        <p:nvPicPr>
          <p:cNvPr id="2" name="Picture 4" descr="http://upload.wikimedia.org/wikipedia/commons/thumb/f/f0/Ruby_gem.JPG/160px-Ruby_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077" y="1325856"/>
            <a:ext cx="2502123" cy="215808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49900" y="2973467"/>
            <a:ext cx="3300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Absorbs yellow-green</a:t>
            </a:r>
          </a:p>
          <a:p>
            <a:pPr algn="ctr"/>
            <a:r>
              <a:rPr lang="en-US" sz="2400" dirty="0" smtClean="0"/>
              <a:t>Emits red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18203" y="5912703"/>
            <a:ext cx="6682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Most expensive ruby (1.6 cm</a:t>
            </a:r>
            <a:r>
              <a:rPr lang="en-US" sz="2400" baseline="30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) = $6.7 million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Al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(1.5 cm</a:t>
            </a:r>
            <a:r>
              <a:rPr lang="en-US" sz="2400" baseline="30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)  =  ~$500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Crystals Side Note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2674" name="Picture 2" descr="http://som.web.cmu.edu/structures/S058-Al2O3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200" y="3216275"/>
            <a:ext cx="2616200" cy="2616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60056" y="4066143"/>
            <a:ext cx="1288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Al green </a:t>
            </a:r>
          </a:p>
          <a:p>
            <a:pPr algn="ctr"/>
            <a:r>
              <a:rPr lang="en-US" sz="2400" dirty="0" smtClean="0">
                <a:solidFill>
                  <a:srgbClr val="FF3300"/>
                </a:solidFill>
              </a:rPr>
              <a:t>O red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100" y="100012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3416335" y="1686778"/>
            <a:ext cx="2254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Replace </a:t>
            </a:r>
          </a:p>
          <a:p>
            <a:pPr algn="ctr"/>
            <a:r>
              <a:rPr lang="en-US" sz="2400" dirty="0" smtClean="0"/>
              <a:t>1% Al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with Cr</a:t>
            </a:r>
            <a:r>
              <a:rPr lang="en-US" sz="2400" baseline="30000" dirty="0" smtClean="0"/>
              <a:t>3+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79800" y="24765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18300" y="101282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Ruby</a:t>
            </a:r>
            <a:endParaRPr lang="en-US" sz="2400" b="1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749300" y="2884567"/>
            <a:ext cx="3300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Colorless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Crystals Side Note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3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96" y="1150938"/>
            <a:ext cx="4188604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0" name="Picture 4" descr="http://upload.wikimedia.org/wikipedia/commons/2/22/Diamond_Cubic-F_lattice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4" y="2924174"/>
            <a:ext cx="2939077" cy="2892425"/>
          </a:xfrm>
          <a:prstGeom prst="rect">
            <a:avLst/>
          </a:prstGeom>
          <a:noFill/>
        </p:spPr>
      </p:pic>
      <p:pic>
        <p:nvPicPr>
          <p:cNvPr id="6" name="Picture 4" descr="http://upload.wikimedia.org/wikipedia/commons/2/22/Diamond_Cubic-F_lattice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574" y="2924174"/>
            <a:ext cx="2939077" cy="2892425"/>
          </a:xfrm>
          <a:prstGeom prst="rect">
            <a:avLst/>
          </a:prstGeom>
          <a:noFill/>
        </p:spPr>
      </p:pic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739" y="981075"/>
            <a:ext cx="4183061" cy="21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524500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“Natural” Diamond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524500"/>
            <a:ext cx="293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Synthetic Diamond</a:t>
            </a:r>
          </a:p>
          <a:p>
            <a:pPr algn="ctr"/>
            <a:r>
              <a:rPr lang="en-US" sz="2400" dirty="0" smtClean="0"/>
              <a:t>Man-made Diamond</a:t>
            </a:r>
          </a:p>
          <a:p>
            <a:pPr algn="ctr"/>
            <a:r>
              <a:rPr lang="en-US" sz="2400" dirty="0" smtClean="0"/>
              <a:t>Lab Created Diamond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/>
              <a:pPr/>
              <a:t>25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85" y="0"/>
            <a:ext cx="7993062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4000" u="sng" dirty="0" smtClean="0"/>
              <a:t>Solids</a:t>
            </a:r>
            <a:endParaRPr lang="en-US" altLang="en-US" sz="4000" u="sng" dirty="0"/>
          </a:p>
        </p:txBody>
      </p:sp>
      <p:sp>
        <p:nvSpPr>
          <p:cNvPr id="211" name="TextBox 4"/>
          <p:cNvSpPr txBox="1">
            <a:spLocks noChangeArrowheads="1"/>
          </p:cNvSpPr>
          <p:nvPr/>
        </p:nvSpPr>
        <p:spPr bwMode="auto">
          <a:xfrm>
            <a:off x="94850" y="1158537"/>
            <a:ext cx="465442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l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Crystalline</a:t>
            </a:r>
            <a:r>
              <a:rPr lang="en-US" sz="2000" dirty="0" smtClean="0"/>
              <a:t>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 smtClean="0"/>
              <a:t>Exhibit a three-dimensional order.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 smtClean="0"/>
              <a:t>Show diffraction pattern when irradiated with X-rays.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3387" y="1160394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5425" indent="-225425">
              <a:spcBef>
                <a:spcPts val="120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Amorphous</a:t>
            </a:r>
            <a:r>
              <a:rPr lang="en-US" sz="2000" dirty="0" smtClean="0"/>
              <a:t> solids</a:t>
            </a:r>
          </a:p>
          <a:p>
            <a:pPr marL="682625" lvl="1" indent="-225425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 smtClean="0"/>
              <a:t>Exhibit a short-range order, but</a:t>
            </a:r>
          </a:p>
          <a:p>
            <a:pPr marL="682625" lvl="1" indent="-225425">
              <a:buClr>
                <a:srgbClr val="FF0000"/>
              </a:buClr>
              <a:buSzPct val="120000"/>
              <a:tabLst>
                <a:tab pos="225425" algn="l"/>
              </a:tabLst>
              <a:defRPr/>
            </a:pPr>
            <a:r>
              <a:rPr lang="en-US" sz="2000" dirty="0" smtClean="0"/>
              <a:t>	are disordered over the long range.</a:t>
            </a:r>
          </a:p>
          <a:p>
            <a:pPr marL="682625" lvl="1" indent="-225425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 smtClean="0"/>
              <a:t>Do not show diffraction pattern under X-ray irradiation.</a:t>
            </a:r>
          </a:p>
        </p:txBody>
      </p:sp>
      <p:pic>
        <p:nvPicPr>
          <p:cNvPr id="281604" name="Picture 4" descr="http://upload.wikimedia.org/wikipedia/commons/thumb/0/05/Crystalline_polycrystalline_amorphous2.svg/2000px-Crystalline_polycrystalline_amorphous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04" y="3379401"/>
            <a:ext cx="7474791" cy="274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587" y="3554412"/>
            <a:ext cx="247491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Amorphous Solids</a:t>
            </a:r>
            <a:endParaRPr lang="en-US" sz="4000" u="sng" dirty="0"/>
          </a:p>
        </p:txBody>
      </p:sp>
      <p:sp>
        <p:nvSpPr>
          <p:cNvPr id="4" name="Rectangle 3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11.7</a:t>
            </a:r>
          </a:p>
          <a:p>
            <a:r>
              <a:rPr lang="en-US" sz="2400" b="1" dirty="0" smtClean="0"/>
              <a:t>Page 494</a:t>
            </a:r>
            <a:endParaRPr lang="en-US" sz="24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6700" y="933450"/>
            <a:ext cx="8572500" cy="259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There are many solids that are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 not crystalline (will not diffract)</a:t>
            </a:r>
            <a:endParaRPr kumimoji="0" lang="en-US" sz="2400" strike="noStrike" kern="1200" cap="none" spc="0" normalizeH="0" baseline="0" noProof="0" dirty="0" smtClean="0">
              <a:ln>
                <a:noFill/>
              </a:ln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400" dirty="0" smtClean="0"/>
              <a:t>No long range order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Molecules are arranged in a “random” manner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Flow when subject to pressure over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Isotropic i.e. same properties in all direction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2369" y="4622800"/>
            <a:ext cx="1762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Crystalline SiO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  <a:p>
            <a:pPr algn="ctr"/>
            <a:r>
              <a:rPr lang="en-US" sz="2000" dirty="0" smtClean="0"/>
              <a:t>(quartz)</a:t>
            </a:r>
            <a:endParaRPr lang="en-US" sz="20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339064" y="4657725"/>
            <a:ext cx="17620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Amorphous SiO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algn="ctr"/>
            <a:r>
              <a:rPr lang="en-US" dirty="0" smtClean="0"/>
              <a:t>(glass)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1" y="3497580"/>
            <a:ext cx="2781300" cy="317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Amorphous Solid Examples</a:t>
            </a:r>
            <a:endParaRPr lang="en-US" sz="4000" u="sng" dirty="0"/>
          </a:p>
        </p:txBody>
      </p:sp>
      <p:sp>
        <p:nvSpPr>
          <p:cNvPr id="14" name="Rectangle 13"/>
          <p:cNvSpPr/>
          <p:nvPr/>
        </p:nvSpPr>
        <p:spPr>
          <a:xfrm>
            <a:off x="580199" y="1047234"/>
            <a:ext cx="3602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/>
              <a:t>Synthetic plastics/polymers</a:t>
            </a:r>
          </a:p>
        </p:txBody>
      </p:sp>
      <p:pic>
        <p:nvPicPr>
          <p:cNvPr id="442370" name="Picture 2" descr="http://www.bowl.com/uploadedImages/News/Other/Original%20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562100"/>
            <a:ext cx="2193925" cy="219392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206299" y="1948934"/>
            <a:ext cx="1267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err="1" smtClean="0"/>
              <a:t>Aerogels</a:t>
            </a:r>
            <a:endParaRPr lang="en-US" sz="2400" dirty="0" smtClean="0"/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52675"/>
            <a:ext cx="3543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5029200" y="4672408"/>
            <a:ext cx="355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Scientific Reports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2014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4, 5792.</a:t>
            </a:r>
          </a:p>
        </p:txBody>
      </p:sp>
      <p:pic>
        <p:nvPicPr>
          <p:cNvPr id="442374" name="Picture 6" descr="https://lh5.googleusercontent.com/-rbXwIKQRyqI/T5PusvhDTSI/AAAAAAAC4Yg/IuvyKx7Y6X0/w497-h298/gif%2Bmini%2Bord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43" y="4432300"/>
            <a:ext cx="3812557" cy="2286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65200" y="4095234"/>
            <a:ext cx="2563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/>
              <a:t>Organic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2372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24" y="1065959"/>
            <a:ext cx="5943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</a:t>
            </a:r>
          </a:p>
          <a:p>
            <a:r>
              <a:rPr lang="en-US" sz="2400" b="1" dirty="0" smtClean="0"/>
              <a:t>Page 467</a:t>
            </a:r>
            <a:endParaRPr lang="en-US" sz="2400" b="1" dirty="0"/>
          </a:p>
        </p:txBody>
      </p:sp>
      <p:pic>
        <p:nvPicPr>
          <p:cNvPr id="136194" name="Picture 2" descr="http://dynamic.pixton.com/comic/a/8/i/7/a8i747vf97o7q2pz_v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785" y="2927350"/>
            <a:ext cx="2809875" cy="2857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33705" y="2207624"/>
            <a:ext cx="36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Intermolecular forces according to Google Images: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2730500"/>
            <a:ext cx="3606800" cy="1549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cryst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889" y="1217629"/>
            <a:ext cx="9144000" cy="4968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E3A-9EBB-4642-A856-2207F8B683F3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47869" y="4039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 smtClean="0"/>
              <a:t>Crystalline Solids</a:t>
            </a:r>
            <a:endParaRPr lang="en-US" altLang="en-US" sz="4000" u="sng" dirty="0"/>
          </a:p>
        </p:txBody>
      </p:sp>
      <p:pic>
        <p:nvPicPr>
          <p:cNvPr id="419842" name="Picture 2" descr="http://www.amazingrust.com/Experiments/how_to/Images/Bismuth_Crystals/Crystals/1/crystals_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3924299"/>
            <a:ext cx="2727325" cy="20463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51600" y="59690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Bismuth Crystals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0E744-2AB7-45D7-ADB1-16DFD14C083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6389" name="Picture 5" descr="f11_14l"/>
          <p:cNvPicPr>
            <a:picLocks noChangeAspect="1" noChangeArrowheads="1"/>
          </p:cNvPicPr>
          <p:nvPr/>
        </p:nvPicPr>
        <p:blipFill>
          <a:blip r:embed="rId2" cstate="print"/>
          <a:srcRect b="8780"/>
          <a:stretch>
            <a:fillRect/>
          </a:stretch>
        </p:blipFill>
        <p:spPr bwMode="auto">
          <a:xfrm>
            <a:off x="201613" y="2949575"/>
            <a:ext cx="64547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71062" y="1199024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/>
              <a:t>crystalline solid</a:t>
            </a:r>
            <a:r>
              <a:rPr lang="en-US" dirty="0"/>
              <a:t> possesses rigid and long-range order.  In a crystalline solid, atoms, molecules or ions occupy specific (predictable) positions.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1934526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/>
              <a:t>unit cell</a:t>
            </a:r>
            <a:r>
              <a:rPr lang="en-US" dirty="0"/>
              <a:t> is the basic repeating structural unit of a crystalline solid.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31900" y="3505200"/>
            <a:ext cx="981075" cy="1395413"/>
            <a:chOff x="1502" y="2433"/>
            <a:chExt cx="618" cy="879"/>
          </a:xfrm>
        </p:grpSpPr>
        <p:sp>
          <p:nvSpPr>
            <p:cNvPr id="25612" name="Line 7"/>
            <p:cNvSpPr>
              <a:spLocks noChangeShapeType="1"/>
            </p:cNvSpPr>
            <p:nvPr/>
          </p:nvSpPr>
          <p:spPr bwMode="auto">
            <a:xfrm>
              <a:off x="1816" y="292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Text Box 8"/>
            <p:cNvSpPr txBox="1">
              <a:spLocks noChangeArrowheads="1"/>
            </p:cNvSpPr>
            <p:nvPr/>
          </p:nvSpPr>
          <p:spPr bwMode="auto">
            <a:xfrm>
              <a:off x="1502" y="2433"/>
              <a:ext cx="6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lattice</a:t>
              </a:r>
            </a:p>
            <a:p>
              <a:r>
                <a:rPr lang="en-US">
                  <a:solidFill>
                    <a:srgbClr val="FF0000"/>
                  </a:solidFill>
                </a:rPr>
                <a:t>point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2400" y="6080125"/>
            <a:ext cx="5562600" cy="458788"/>
            <a:chOff x="96" y="3996"/>
            <a:chExt cx="3504" cy="289"/>
          </a:xfrm>
        </p:grpSpPr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96" y="3997"/>
              <a:ext cx="8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Unit Cell</a:t>
              </a:r>
            </a:p>
          </p:txBody>
        </p:sp>
        <p:sp>
          <p:nvSpPr>
            <p:cNvPr id="25611" name="Text Box 9"/>
            <p:cNvSpPr txBox="1">
              <a:spLocks noChangeArrowheads="1"/>
            </p:cNvSpPr>
            <p:nvPr/>
          </p:nvSpPr>
          <p:spPr bwMode="auto">
            <a:xfrm>
              <a:off x="1315" y="3996"/>
              <a:ext cx="22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Unit cells in 3 dimensions</a:t>
              </a:r>
            </a:p>
          </p:txBody>
        </p:sp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948196" y="3776468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u="sng" dirty="0"/>
              <a:t>At lattice points:</a:t>
            </a:r>
            <a:endParaRPr lang="en-US" dirty="0"/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dirty="0"/>
              <a:t>Atoms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447869" y="4039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Crystalline Solids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66CFD-5235-485B-84EC-2FC62B03359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218301" y="141288"/>
            <a:ext cx="46783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sng" dirty="0"/>
              <a:t>Seven Basic Unit Cells</a:t>
            </a:r>
          </a:p>
        </p:txBody>
      </p:sp>
      <p:pic>
        <p:nvPicPr>
          <p:cNvPr id="26628" name="Picture 6" descr="D:\Ramesh dont del\CHANG-11e\Art File\labeled_jpegs\11_labeled_images\cha02680_11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677" y="1012536"/>
            <a:ext cx="6731245" cy="470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11.4</a:t>
            </a:r>
          </a:p>
          <a:p>
            <a:r>
              <a:rPr lang="en-US" sz="2400" b="1" dirty="0" smtClean="0"/>
              <a:t>Page 480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D0FED-29DC-44E1-973A-EE1179E1F78E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148013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932089" y="141288"/>
            <a:ext cx="7398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Relation Between Edge Length and Atomic Radius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171575"/>
            <a:ext cx="30654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163" y="1600200"/>
            <a:ext cx="3068637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&quot;No&quot; Symbol 9"/>
          <p:cNvSpPr/>
          <p:nvPr/>
        </p:nvSpPr>
        <p:spPr>
          <a:xfrm>
            <a:off x="1033676" y="254524"/>
            <a:ext cx="7334054" cy="6108569"/>
          </a:xfrm>
          <a:prstGeom prst="noSmoking">
            <a:avLst>
              <a:gd name="adj" fmla="val 3619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/>
              <a:pPr/>
              <a:t>7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76200"/>
            <a:ext cx="6392862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sz="4000" dirty="0" smtClean="0"/>
              <a:t>Types and Examples</a:t>
            </a:r>
            <a:br>
              <a:rPr lang="en-US" altLang="en-US" sz="4000" dirty="0" smtClean="0"/>
            </a:br>
            <a:r>
              <a:rPr lang="en-US" altLang="en-US" sz="4000" dirty="0" smtClean="0"/>
              <a:t>of Crystalline Solids</a:t>
            </a:r>
            <a:endParaRPr lang="en-US" altLang="en-US" sz="4000" dirty="0"/>
          </a:p>
        </p:txBody>
      </p:sp>
      <p:pic>
        <p:nvPicPr>
          <p:cNvPr id="7" name="Picture 7" descr="D:\Ramesh dont del\CHANG-11e\Art File\labeled_jpegs\11_labeled_images\cha02680_t1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65" y="1588128"/>
            <a:ext cx="88169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11.6</a:t>
            </a:r>
          </a:p>
          <a:p>
            <a:r>
              <a:rPr lang="en-US" sz="2400" b="1" dirty="0" smtClean="0"/>
              <a:t>Page 493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988FE-A83F-4DE4-8C23-3BA06BA4937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100582" y="183798"/>
            <a:ext cx="290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sng" dirty="0" smtClean="0"/>
              <a:t>Ionic Crystals</a:t>
            </a:r>
            <a:endParaRPr lang="en-US" sz="4000" u="sng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21130" y="893438"/>
            <a:ext cx="6281463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Lattice points occupied by </a:t>
            </a:r>
            <a:r>
              <a:rPr lang="en-US" sz="2400" dirty="0" err="1" smtClean="0"/>
              <a:t>cations</a:t>
            </a:r>
            <a:r>
              <a:rPr lang="en-US" sz="2400" dirty="0" smtClean="0"/>
              <a:t> and anions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Held </a:t>
            </a:r>
            <a:r>
              <a:rPr lang="en-US" sz="2400" dirty="0"/>
              <a:t>together by electrostatic attraction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Hard, brittle, high melting point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Poor conductor of heat and electricity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55035" y="5383738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632971" y="5430392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CaF</a:t>
            </a:r>
            <a:r>
              <a:rPr lang="en-US" baseline="-25000"/>
              <a:t>2</a:t>
            </a:r>
            <a:endParaRPr lang="en-US"/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921" y="3052317"/>
            <a:ext cx="25908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0" name="Picture 2" descr="http://www.chemistry.wustl.edu/%7Ecoursedev/Online%20tutorials/Solutions/na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153" y="3067414"/>
            <a:ext cx="23812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5A83-F74F-4287-9162-260FC4DC16F4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79" y="2885660"/>
            <a:ext cx="3907194" cy="32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71970" y="1108047"/>
            <a:ext cx="5370188" cy="169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Lattice occupied </a:t>
            </a:r>
            <a:r>
              <a:rPr lang="en-US" sz="2400" dirty="0"/>
              <a:t>by atoms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Held together by covalent bonds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Hard, high melting point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Poor conductor of heat and electricity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536700" y="6288088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diamond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361482" y="6300797"/>
            <a:ext cx="772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silicon</a:t>
            </a:r>
            <a:endParaRPr lang="en-US" baseline="-25000" dirty="0"/>
          </a:p>
        </p:txBody>
      </p:sp>
      <p:sp>
        <p:nvSpPr>
          <p:cNvPr id="53258" name="Oval 12"/>
          <p:cNvSpPr>
            <a:spLocks noChangeArrowheads="1"/>
          </p:cNvSpPr>
          <p:nvPr/>
        </p:nvSpPr>
        <p:spPr bwMode="auto">
          <a:xfrm>
            <a:off x="2682551" y="3632718"/>
            <a:ext cx="381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3"/>
          <p:cNvSpPr txBox="1">
            <a:spLocks noChangeArrowheads="1"/>
          </p:cNvSpPr>
          <p:nvPr/>
        </p:nvSpPr>
        <p:spPr bwMode="auto">
          <a:xfrm>
            <a:off x="3071326" y="3147527"/>
            <a:ext cx="960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carbon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atoms</a:t>
            </a:r>
          </a:p>
        </p:txBody>
      </p:sp>
      <p:pic>
        <p:nvPicPr>
          <p:cNvPr id="272386" name="Picture 2" descr="http://upload.wikimedia.org/wikipedia/commons/f/f1/Silicon-unit-cell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387" y="3830511"/>
            <a:ext cx="2680659" cy="2560962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708680" y="183798"/>
            <a:ext cx="37273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sng" dirty="0" smtClean="0"/>
              <a:t>Covalent Crystals</a:t>
            </a:r>
            <a:endParaRPr lang="en-US" sz="4000" u="sng" dirty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7304315" y="3771416"/>
            <a:ext cx="381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721083" y="3295556"/>
            <a:ext cx="8397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silicon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718</Words>
  <Application>Microsoft Office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Slide 1</vt:lpstr>
      <vt:lpstr>Solids</vt:lpstr>
      <vt:lpstr>Crystalline Solids</vt:lpstr>
      <vt:lpstr>Slide 4</vt:lpstr>
      <vt:lpstr>Slide 5</vt:lpstr>
      <vt:lpstr>Slide 6</vt:lpstr>
      <vt:lpstr>Types and Examples of Crystalline Solids</vt:lpstr>
      <vt:lpstr>Slide 8</vt:lpstr>
      <vt:lpstr>Slide 9</vt:lpstr>
      <vt:lpstr>Slide 10</vt:lpstr>
      <vt:lpstr>Slide 11</vt:lpstr>
      <vt:lpstr>Types and Examples of Crystalline Solids</vt:lpstr>
      <vt:lpstr>How do we know their structure?</vt:lpstr>
      <vt:lpstr>Discovery of X-Rays</vt:lpstr>
      <vt:lpstr>Slide 15</vt:lpstr>
      <vt:lpstr>Slide 16</vt:lpstr>
      <vt:lpstr>Diffraction</vt:lpstr>
      <vt:lpstr>Slide 18</vt:lpstr>
      <vt:lpstr>Slide 19</vt:lpstr>
      <vt:lpstr>Slide 20</vt:lpstr>
      <vt:lpstr>Diffraction</vt:lpstr>
      <vt:lpstr>Slide 22</vt:lpstr>
      <vt:lpstr>Slide 23</vt:lpstr>
      <vt:lpstr>Slide 24</vt:lpstr>
      <vt:lpstr>Solids</vt:lpstr>
      <vt:lpstr>Amorphous Solids</vt:lpstr>
      <vt:lpstr>Amorphous Solid Examples</vt:lpstr>
      <vt:lpstr>Slide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Intermolecular Forces and Liquids and Solids</dc:title>
  <dc:creator>Vastib</dc:creator>
  <cp:lastModifiedBy>Vastib</cp:lastModifiedBy>
  <cp:revision>31</cp:revision>
  <dcterms:created xsi:type="dcterms:W3CDTF">2015-01-06T23:42:48Z</dcterms:created>
  <dcterms:modified xsi:type="dcterms:W3CDTF">2015-01-16T13:31:29Z</dcterms:modified>
</cp:coreProperties>
</file>